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74" r:id="rId4"/>
  </p:sldMasterIdLst>
  <p:sldIdLst>
    <p:sldId id="256" r:id="rId5"/>
    <p:sldId id="262" r:id="rId6"/>
    <p:sldId id="260" r:id="rId7"/>
    <p:sldId id="263" r:id="rId8"/>
    <p:sldId id="261" r:id="rId9"/>
    <p:sldId id="270" r:id="rId10"/>
    <p:sldId id="266" r:id="rId11"/>
    <p:sldId id="268"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99" autoAdjust="0"/>
    <p:restoredTop sz="94632"/>
  </p:normalViewPr>
  <p:slideViewPr>
    <p:cSldViewPr snapToGrid="0" snapToObjects="1">
      <p:cViewPr varScale="1">
        <p:scale>
          <a:sx n="76" d="100"/>
          <a:sy n="76" d="100"/>
        </p:scale>
        <p:origin x="55" y="5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theme" Target="theme/theme1.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file:///\\44vosssdept.osfns.osss.local\DeptFolders\Supply%20Chain\QAS%20HACCP\QAS%20HACCP%20Metrics\QAS\Metrics%20by%20Fiscal%20Year\Occurrence%20Metrics%20by%20FY.xlsx"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file:///\\44vosssdept.osfns.osss.local\DeptFolders\Supply%20Chain\QAS%20HACCP\QAS%20HACCP%20Metrics\QAS\Metrics%20by%20Fiscal%20Year\Occurrence%20Metrics%20by%20FY.xlsx" TargetMode="External"/><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oleObject" Target="file:///\\44vosssdept.osfns.osss.local\DeptFolders\Supply%20Chain\QAS%20HACCP\QAS%20HACCP%20Metrics\QAS\Metrics%20by%20Fiscal%20Year\Occurrence%20Metrics%20by%20FY.xlsx" TargetMode="External"/><Relationship Id="rId2" Type="http://schemas.microsoft.com/office/2011/relationships/chartColorStyle" Target="colors5.xml"/><Relationship Id="rId1" Type="http://schemas.microsoft.com/office/2011/relationships/chartStyle" Target="style5.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400" b="1" i="0" u="none" strike="noStrike" kern="1200" spc="0" baseline="0">
                <a:solidFill>
                  <a:schemeClr val="accent1">
                    <a:lumMod val="50000"/>
                  </a:schemeClr>
                </a:solidFill>
                <a:latin typeface="+mn-lt"/>
                <a:ea typeface="+mn-ea"/>
                <a:cs typeface="+mn-cs"/>
              </a:defRPr>
            </a:pPr>
            <a:r>
              <a:rPr lang="en-US" b="1" i="0" baseline="0">
                <a:solidFill>
                  <a:schemeClr val="accent1">
                    <a:lumMod val="50000"/>
                  </a:schemeClr>
                </a:solidFill>
              </a:rPr>
              <a:t>Number of Violations and Inspections September to January of FY 2018 &amp; 2019</a:t>
            </a:r>
          </a:p>
        </c:rich>
      </c:tx>
      <c:layout>
        <c:manualLayout>
          <c:xMode val="edge"/>
          <c:yMode val="edge"/>
          <c:x val="0.27163561204285003"/>
          <c:y val="0.11952549528660325"/>
        </c:manualLayout>
      </c:layout>
      <c:overlay val="0"/>
      <c:spPr>
        <a:noFill/>
        <a:ln>
          <a:noFill/>
        </a:ln>
        <a:effectLst/>
      </c:spPr>
      <c:txPr>
        <a:bodyPr rot="0" spcFirstLastPara="1" vertOverflow="ellipsis" vert="horz" wrap="square" anchor="ctr" anchorCtr="1"/>
        <a:lstStyle/>
        <a:p>
          <a:pPr>
            <a:defRPr sz="1400" b="1" i="0" u="none" strike="noStrike" kern="1200" spc="0" baseline="0">
              <a:solidFill>
                <a:schemeClr val="accent1">
                  <a:lumMod val="50000"/>
                </a:schemeClr>
              </a:solidFill>
              <a:latin typeface="+mn-lt"/>
              <a:ea typeface="+mn-ea"/>
              <a:cs typeface="+mn-cs"/>
            </a:defRPr>
          </a:pPr>
          <a:endParaRPr lang="en-US"/>
        </a:p>
      </c:txPr>
    </c:title>
    <c:autoTitleDeleted val="0"/>
    <c:plotArea>
      <c:layout/>
      <c:barChart>
        <c:barDir val="col"/>
        <c:grouping val="clustered"/>
        <c:varyColors val="0"/>
        <c:ser>
          <c:idx val="0"/>
          <c:order val="0"/>
          <c:tx>
            <c:strRef>
              <c:f>'Violations_Inspections-3 (2)'!$E$4</c:f>
              <c:strCache>
                <c:ptCount val="1"/>
                <c:pt idx="0">
                  <c:v>Number of Violations</c:v>
                </c:pt>
              </c:strCache>
            </c:strRef>
          </c:tx>
          <c:spPr>
            <a:solidFill>
              <a:schemeClr val="accent2">
                <a:lumMod val="75000"/>
              </a:schemeClr>
            </a:solidFill>
            <a:ln>
              <a:noFill/>
            </a:ln>
            <a:effectLst/>
          </c:spPr>
          <c:invertIfNegative val="0"/>
          <c:cat>
            <c:strRef>
              <c:f>'Violations_Inspections-3 (2)'!$D$5:$D$6</c:f>
              <c:strCache>
                <c:ptCount val="2"/>
                <c:pt idx="0">
                  <c:v>FY2019</c:v>
                </c:pt>
                <c:pt idx="1">
                  <c:v>FY 2018</c:v>
                </c:pt>
              </c:strCache>
            </c:strRef>
          </c:cat>
          <c:val>
            <c:numRef>
              <c:f>'Violations_Inspections-3 (2)'!$E$5:$E$6</c:f>
              <c:numCache>
                <c:formatCode>#,##0</c:formatCode>
                <c:ptCount val="2"/>
                <c:pt idx="0" formatCode="General">
                  <c:v>1360</c:v>
                </c:pt>
                <c:pt idx="1">
                  <c:v>1921</c:v>
                </c:pt>
              </c:numCache>
            </c:numRef>
          </c:val>
          <c:extLst>
            <c:ext xmlns:c16="http://schemas.microsoft.com/office/drawing/2014/chart" uri="{C3380CC4-5D6E-409C-BE32-E72D297353CC}">
              <c16:uniqueId val="{00000000-DF20-4065-814B-52C7DAC3CB7B}"/>
            </c:ext>
          </c:extLst>
        </c:ser>
        <c:ser>
          <c:idx val="1"/>
          <c:order val="1"/>
          <c:tx>
            <c:strRef>
              <c:f>'Violations_Inspections-3 (2)'!$F$4</c:f>
              <c:strCache>
                <c:ptCount val="1"/>
                <c:pt idx="0">
                  <c:v>FY</c:v>
                </c:pt>
              </c:strCache>
            </c:strRef>
          </c:tx>
          <c:spPr>
            <a:solidFill>
              <a:schemeClr val="accent2"/>
            </a:solidFill>
            <a:ln>
              <a:noFill/>
            </a:ln>
            <a:effectLst/>
          </c:spPr>
          <c:invertIfNegative val="0"/>
          <c:cat>
            <c:strRef>
              <c:f>'Violations_Inspections-3 (2)'!$D$5:$D$6</c:f>
              <c:strCache>
                <c:ptCount val="2"/>
                <c:pt idx="0">
                  <c:v>FY2019</c:v>
                </c:pt>
                <c:pt idx="1">
                  <c:v>FY 2018</c:v>
                </c:pt>
              </c:strCache>
            </c:strRef>
          </c:cat>
          <c:val>
            <c:numRef>
              <c:f>'Violations_Inspections-3 (2)'!$F$5:$F$6</c:f>
              <c:numCache>
                <c:formatCode>General</c:formatCode>
                <c:ptCount val="2"/>
                <c:pt idx="0">
                  <c:v>0</c:v>
                </c:pt>
                <c:pt idx="1">
                  <c:v>0</c:v>
                </c:pt>
              </c:numCache>
            </c:numRef>
          </c:val>
          <c:extLst>
            <c:ext xmlns:c16="http://schemas.microsoft.com/office/drawing/2014/chart" uri="{C3380CC4-5D6E-409C-BE32-E72D297353CC}">
              <c16:uniqueId val="{00000001-DF20-4065-814B-52C7DAC3CB7B}"/>
            </c:ext>
          </c:extLst>
        </c:ser>
        <c:ser>
          <c:idx val="2"/>
          <c:order val="2"/>
          <c:tx>
            <c:strRef>
              <c:f>'Violations_Inspections-3 (2)'!$G$4</c:f>
              <c:strCache>
                <c:ptCount val="1"/>
                <c:pt idx="0">
                  <c:v>Number of Inspections</c:v>
                </c:pt>
              </c:strCache>
            </c:strRef>
          </c:tx>
          <c:spPr>
            <a:solidFill>
              <a:schemeClr val="accent1">
                <a:lumMod val="75000"/>
              </a:schemeClr>
            </a:solidFill>
            <a:ln>
              <a:noFill/>
            </a:ln>
            <a:effectLst/>
          </c:spPr>
          <c:invertIfNegative val="0"/>
          <c:cat>
            <c:strRef>
              <c:f>'Violations_Inspections-3 (2)'!$D$5:$D$6</c:f>
              <c:strCache>
                <c:ptCount val="2"/>
                <c:pt idx="0">
                  <c:v>FY2019</c:v>
                </c:pt>
                <c:pt idx="1">
                  <c:v>FY 2018</c:v>
                </c:pt>
              </c:strCache>
            </c:strRef>
          </c:cat>
          <c:val>
            <c:numRef>
              <c:f>'Violations_Inspections-3 (2)'!$G$5:$G$6</c:f>
              <c:numCache>
                <c:formatCode>General</c:formatCode>
                <c:ptCount val="2"/>
                <c:pt idx="0">
                  <c:v>621</c:v>
                </c:pt>
                <c:pt idx="1">
                  <c:v>749</c:v>
                </c:pt>
              </c:numCache>
            </c:numRef>
          </c:val>
          <c:extLst>
            <c:ext xmlns:c16="http://schemas.microsoft.com/office/drawing/2014/chart" uri="{C3380CC4-5D6E-409C-BE32-E72D297353CC}">
              <c16:uniqueId val="{00000002-DF20-4065-814B-52C7DAC3CB7B}"/>
            </c:ext>
          </c:extLst>
        </c:ser>
        <c:dLbls>
          <c:showLegendKey val="0"/>
          <c:showVal val="0"/>
          <c:showCatName val="0"/>
          <c:showSerName val="0"/>
          <c:showPercent val="0"/>
          <c:showBubbleSize val="0"/>
        </c:dLbls>
        <c:gapWidth val="219"/>
        <c:overlap val="-27"/>
        <c:axId val="203725096"/>
        <c:axId val="203723456"/>
      </c:barChart>
      <c:catAx>
        <c:axId val="20372509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203723456"/>
        <c:crosses val="autoZero"/>
        <c:auto val="1"/>
        <c:lblAlgn val="ctr"/>
        <c:lblOffset val="100"/>
        <c:noMultiLvlLbl val="0"/>
      </c:catAx>
      <c:valAx>
        <c:axId val="203723456"/>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203725096"/>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4">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1" i="0" u="none" strike="noStrike" kern="1200" spc="0" baseline="0">
                <a:solidFill>
                  <a:schemeClr val="accent1">
                    <a:lumMod val="50000"/>
                  </a:schemeClr>
                </a:solidFill>
                <a:latin typeface="+mn-lt"/>
                <a:ea typeface="+mn-ea"/>
                <a:cs typeface="+mn-cs"/>
              </a:defRPr>
            </a:pPr>
            <a:r>
              <a:rPr lang="en-US" b="1" i="0" baseline="0" dirty="0">
                <a:solidFill>
                  <a:schemeClr val="accent1">
                    <a:lumMod val="50000"/>
                  </a:schemeClr>
                </a:solidFill>
              </a:rPr>
              <a:t>DOH Inspection Grade Performance Comparison between 9/1 to 1/31 for FY 2019 and FY 2020</a:t>
            </a:r>
          </a:p>
        </c:rich>
      </c:tx>
      <c:layout>
        <c:manualLayout>
          <c:xMode val="edge"/>
          <c:yMode val="edge"/>
          <c:x val="0.10438980360091538"/>
          <c:y val="2.7777777777777776E-2"/>
        </c:manualLayout>
      </c:layout>
      <c:overlay val="0"/>
      <c:spPr>
        <a:noFill/>
        <a:ln>
          <a:noFill/>
        </a:ln>
        <a:effectLst/>
      </c:spPr>
      <c:txPr>
        <a:bodyPr rot="0" spcFirstLastPara="1" vertOverflow="ellipsis" vert="horz" wrap="square" anchor="ctr" anchorCtr="1"/>
        <a:lstStyle/>
        <a:p>
          <a:pPr>
            <a:defRPr sz="1400" b="1" i="0" u="none" strike="noStrike" kern="1200" spc="0" baseline="0">
              <a:solidFill>
                <a:schemeClr val="accent1">
                  <a:lumMod val="50000"/>
                </a:schemeClr>
              </a:solidFill>
              <a:latin typeface="+mn-lt"/>
              <a:ea typeface="+mn-ea"/>
              <a:cs typeface="+mn-cs"/>
            </a:defRPr>
          </a:pPr>
          <a:endParaRPr lang="en-US"/>
        </a:p>
      </c:txPr>
    </c:title>
    <c:autoTitleDeleted val="0"/>
    <c:plotArea>
      <c:layout/>
      <c:barChart>
        <c:barDir val="col"/>
        <c:grouping val="clustered"/>
        <c:varyColors val="0"/>
        <c:ser>
          <c:idx val="1"/>
          <c:order val="1"/>
          <c:tx>
            <c:strRef>
              <c:f>'Sheet1 (2)'!$D$25</c:f>
              <c:strCache>
                <c:ptCount val="1"/>
                <c:pt idx="0">
                  <c:v>9/1/18-1/31/19</c:v>
                </c:pt>
              </c:strCache>
            </c:strRef>
          </c:tx>
          <c:spPr>
            <a:solidFill>
              <a:schemeClr val="accent2"/>
            </a:solidFill>
            <a:ln>
              <a:noFill/>
            </a:ln>
            <a:effectLst/>
          </c:spPr>
          <c:invertIfNegative val="0"/>
          <c:cat>
            <c:strRef>
              <c:f>'Sheet1 (2)'!$B$26:$B$28</c:f>
              <c:strCache>
                <c:ptCount val="3"/>
                <c:pt idx="0">
                  <c:v>A</c:v>
                </c:pt>
                <c:pt idx="1">
                  <c:v>B</c:v>
                </c:pt>
                <c:pt idx="2">
                  <c:v>FAILURE</c:v>
                </c:pt>
              </c:strCache>
            </c:strRef>
          </c:cat>
          <c:val>
            <c:numRef>
              <c:f>'Sheet1 (2)'!$D$26:$D$28</c:f>
              <c:numCache>
                <c:formatCode>0.0%</c:formatCode>
                <c:ptCount val="3"/>
                <c:pt idx="0">
                  <c:v>0.8972712680577849</c:v>
                </c:pt>
                <c:pt idx="1">
                  <c:v>9.4703049759229538E-2</c:v>
                </c:pt>
                <c:pt idx="2">
                  <c:v>8.0256821829855531E-3</c:v>
                </c:pt>
              </c:numCache>
            </c:numRef>
          </c:val>
          <c:extLst>
            <c:ext xmlns:c16="http://schemas.microsoft.com/office/drawing/2014/chart" uri="{C3380CC4-5D6E-409C-BE32-E72D297353CC}">
              <c16:uniqueId val="{00000000-4AE0-45DC-8442-1CBE63A17613}"/>
            </c:ext>
          </c:extLst>
        </c:ser>
        <c:ser>
          <c:idx val="3"/>
          <c:order val="3"/>
          <c:tx>
            <c:strRef>
              <c:f>'Sheet1 (2)'!$F$25</c:f>
              <c:strCache>
                <c:ptCount val="1"/>
                <c:pt idx="0">
                  <c:v>9/1/19-1/31/20</c:v>
                </c:pt>
              </c:strCache>
            </c:strRef>
          </c:tx>
          <c:spPr>
            <a:solidFill>
              <a:schemeClr val="accent4"/>
            </a:solidFill>
            <a:ln>
              <a:noFill/>
            </a:ln>
            <a:effectLst/>
          </c:spPr>
          <c:invertIfNegative val="0"/>
          <c:cat>
            <c:strRef>
              <c:f>'Sheet1 (2)'!$B$26:$B$28</c:f>
              <c:strCache>
                <c:ptCount val="3"/>
                <c:pt idx="0">
                  <c:v>A</c:v>
                </c:pt>
                <c:pt idx="1">
                  <c:v>B</c:v>
                </c:pt>
                <c:pt idx="2">
                  <c:v>FAILURE</c:v>
                </c:pt>
              </c:strCache>
            </c:strRef>
          </c:cat>
          <c:val>
            <c:numRef>
              <c:f>'Sheet1 (2)'!$F$26:$F$28</c:f>
              <c:numCache>
                <c:formatCode>0.0%</c:formatCode>
                <c:ptCount val="3"/>
                <c:pt idx="0">
                  <c:v>0.8900949796472184</c:v>
                </c:pt>
                <c:pt idx="1">
                  <c:v>0.10040705563093623</c:v>
                </c:pt>
                <c:pt idx="2">
                  <c:v>9.497964721845319E-3</c:v>
                </c:pt>
              </c:numCache>
            </c:numRef>
          </c:val>
          <c:extLst>
            <c:ext xmlns:c16="http://schemas.microsoft.com/office/drawing/2014/chart" uri="{C3380CC4-5D6E-409C-BE32-E72D297353CC}">
              <c16:uniqueId val="{00000001-4AE0-45DC-8442-1CBE63A17613}"/>
            </c:ext>
          </c:extLst>
        </c:ser>
        <c:dLbls>
          <c:showLegendKey val="0"/>
          <c:showVal val="0"/>
          <c:showCatName val="0"/>
          <c:showSerName val="0"/>
          <c:showPercent val="0"/>
          <c:showBubbleSize val="0"/>
        </c:dLbls>
        <c:gapWidth val="219"/>
        <c:overlap val="-27"/>
        <c:axId val="660493960"/>
        <c:axId val="660493632"/>
        <c:extLst>
          <c:ext xmlns:c15="http://schemas.microsoft.com/office/drawing/2012/chart" uri="{02D57815-91ED-43cb-92C2-25804820EDAC}">
            <c15:filteredBarSeries>
              <c15:ser>
                <c:idx val="0"/>
                <c:order val="0"/>
                <c:tx>
                  <c:strRef>
                    <c:extLst>
                      <c:ext uri="{02D57815-91ED-43cb-92C2-25804820EDAC}">
                        <c15:formulaRef>
                          <c15:sqref>'Sheet1 (2)'!$C$25</c15:sqref>
                        </c15:formulaRef>
                      </c:ext>
                    </c:extLst>
                    <c:strCache>
                      <c:ptCount val="1"/>
                    </c:strCache>
                  </c:strRef>
                </c:tx>
                <c:spPr>
                  <a:solidFill>
                    <a:schemeClr val="accent1"/>
                  </a:solidFill>
                  <a:ln>
                    <a:noFill/>
                  </a:ln>
                  <a:effectLst/>
                </c:spPr>
                <c:invertIfNegative val="0"/>
                <c:cat>
                  <c:strRef>
                    <c:extLst>
                      <c:ext uri="{02D57815-91ED-43cb-92C2-25804820EDAC}">
                        <c15:formulaRef>
                          <c15:sqref>'Sheet1 (2)'!$B$26:$B$28</c15:sqref>
                        </c15:formulaRef>
                      </c:ext>
                    </c:extLst>
                    <c:strCache>
                      <c:ptCount val="3"/>
                      <c:pt idx="0">
                        <c:v>A</c:v>
                      </c:pt>
                      <c:pt idx="1">
                        <c:v>B</c:v>
                      </c:pt>
                      <c:pt idx="2">
                        <c:v>FAILURE</c:v>
                      </c:pt>
                    </c:strCache>
                  </c:strRef>
                </c:cat>
                <c:val>
                  <c:numRef>
                    <c:extLst>
                      <c:ext uri="{02D57815-91ED-43cb-92C2-25804820EDAC}">
                        <c15:formulaRef>
                          <c15:sqref>'Sheet1 (2)'!$C$26:$C$28</c15:sqref>
                        </c15:formulaRef>
                      </c:ext>
                    </c:extLst>
                    <c:numCache>
                      <c:formatCode>General</c:formatCode>
                      <c:ptCount val="3"/>
                    </c:numCache>
                  </c:numRef>
                </c:val>
                <c:extLst>
                  <c:ext xmlns:c16="http://schemas.microsoft.com/office/drawing/2014/chart" uri="{C3380CC4-5D6E-409C-BE32-E72D297353CC}">
                    <c16:uniqueId val="{00000002-4AE0-45DC-8442-1CBE63A17613}"/>
                  </c:ext>
                </c:extLst>
              </c15:ser>
            </c15:filteredBarSeries>
            <c15:filteredBarSeries>
              <c15:ser>
                <c:idx val="2"/>
                <c:order val="2"/>
                <c:tx>
                  <c:strRef>
                    <c:extLst xmlns:c15="http://schemas.microsoft.com/office/drawing/2012/chart">
                      <c:ext xmlns:c15="http://schemas.microsoft.com/office/drawing/2012/chart" uri="{02D57815-91ED-43cb-92C2-25804820EDAC}">
                        <c15:formulaRef>
                          <c15:sqref>'Sheet1 (2)'!$E$25</c15:sqref>
                        </c15:formulaRef>
                      </c:ext>
                    </c:extLst>
                    <c:strCache>
                      <c:ptCount val="1"/>
                    </c:strCache>
                  </c:strRef>
                </c:tx>
                <c:spPr>
                  <a:solidFill>
                    <a:schemeClr val="accent3"/>
                  </a:solidFill>
                  <a:ln>
                    <a:noFill/>
                  </a:ln>
                  <a:effectLst/>
                </c:spPr>
                <c:invertIfNegative val="0"/>
                <c:cat>
                  <c:strRef>
                    <c:extLst xmlns:c15="http://schemas.microsoft.com/office/drawing/2012/chart">
                      <c:ext xmlns:c15="http://schemas.microsoft.com/office/drawing/2012/chart" uri="{02D57815-91ED-43cb-92C2-25804820EDAC}">
                        <c15:formulaRef>
                          <c15:sqref>'Sheet1 (2)'!$B$26:$B$28</c15:sqref>
                        </c15:formulaRef>
                      </c:ext>
                    </c:extLst>
                    <c:strCache>
                      <c:ptCount val="3"/>
                      <c:pt idx="0">
                        <c:v>A</c:v>
                      </c:pt>
                      <c:pt idx="1">
                        <c:v>B</c:v>
                      </c:pt>
                      <c:pt idx="2">
                        <c:v>FAILURE</c:v>
                      </c:pt>
                    </c:strCache>
                  </c:strRef>
                </c:cat>
                <c:val>
                  <c:numRef>
                    <c:extLst xmlns:c15="http://schemas.microsoft.com/office/drawing/2012/chart">
                      <c:ext xmlns:c15="http://schemas.microsoft.com/office/drawing/2012/chart" uri="{02D57815-91ED-43cb-92C2-25804820EDAC}">
                        <c15:formulaRef>
                          <c15:sqref>'Sheet1 (2)'!$E$26:$E$28</c15:sqref>
                        </c15:formulaRef>
                      </c:ext>
                    </c:extLst>
                    <c:numCache>
                      <c:formatCode>General</c:formatCode>
                      <c:ptCount val="3"/>
                    </c:numCache>
                  </c:numRef>
                </c:val>
                <c:extLst xmlns:c15="http://schemas.microsoft.com/office/drawing/2012/chart">
                  <c:ext xmlns:c16="http://schemas.microsoft.com/office/drawing/2014/chart" uri="{C3380CC4-5D6E-409C-BE32-E72D297353CC}">
                    <c16:uniqueId val="{00000003-4AE0-45DC-8442-1CBE63A17613}"/>
                  </c:ext>
                </c:extLst>
              </c15:ser>
            </c15:filteredBarSeries>
            <c15:filteredBarSeries>
              <c15:ser>
                <c:idx val="4"/>
                <c:order val="4"/>
                <c:tx>
                  <c:strRef>
                    <c:extLst xmlns:c15="http://schemas.microsoft.com/office/drawing/2012/chart">
                      <c:ext xmlns:c15="http://schemas.microsoft.com/office/drawing/2012/chart" uri="{02D57815-91ED-43cb-92C2-25804820EDAC}">
                        <c15:formulaRef>
                          <c15:sqref>'Sheet1 (2)'!$G$25</c15:sqref>
                        </c15:formulaRef>
                      </c:ext>
                    </c:extLst>
                    <c:strCache>
                      <c:ptCount val="1"/>
                    </c:strCache>
                  </c:strRef>
                </c:tx>
                <c:spPr>
                  <a:solidFill>
                    <a:schemeClr val="accent5"/>
                  </a:solidFill>
                  <a:ln>
                    <a:noFill/>
                  </a:ln>
                  <a:effectLst/>
                </c:spPr>
                <c:invertIfNegative val="0"/>
                <c:cat>
                  <c:strRef>
                    <c:extLst xmlns:c15="http://schemas.microsoft.com/office/drawing/2012/chart">
                      <c:ext xmlns:c15="http://schemas.microsoft.com/office/drawing/2012/chart" uri="{02D57815-91ED-43cb-92C2-25804820EDAC}">
                        <c15:formulaRef>
                          <c15:sqref>'Sheet1 (2)'!$B$26:$B$28</c15:sqref>
                        </c15:formulaRef>
                      </c:ext>
                    </c:extLst>
                    <c:strCache>
                      <c:ptCount val="3"/>
                      <c:pt idx="0">
                        <c:v>A</c:v>
                      </c:pt>
                      <c:pt idx="1">
                        <c:v>B</c:v>
                      </c:pt>
                      <c:pt idx="2">
                        <c:v>FAILURE</c:v>
                      </c:pt>
                    </c:strCache>
                  </c:strRef>
                </c:cat>
                <c:val>
                  <c:numRef>
                    <c:extLst xmlns:c15="http://schemas.microsoft.com/office/drawing/2012/chart">
                      <c:ext xmlns:c15="http://schemas.microsoft.com/office/drawing/2012/chart" uri="{02D57815-91ED-43cb-92C2-25804820EDAC}">
                        <c15:formulaRef>
                          <c15:sqref>'Sheet1 (2)'!$G$26:$G$28</c15:sqref>
                        </c15:formulaRef>
                      </c:ext>
                    </c:extLst>
                    <c:numCache>
                      <c:formatCode>General</c:formatCode>
                      <c:ptCount val="3"/>
                    </c:numCache>
                  </c:numRef>
                </c:val>
                <c:extLst xmlns:c15="http://schemas.microsoft.com/office/drawing/2012/chart">
                  <c:ext xmlns:c16="http://schemas.microsoft.com/office/drawing/2014/chart" uri="{C3380CC4-5D6E-409C-BE32-E72D297353CC}">
                    <c16:uniqueId val="{00000004-4AE0-45DC-8442-1CBE63A17613}"/>
                  </c:ext>
                </c:extLst>
              </c15:ser>
            </c15:filteredBarSeries>
          </c:ext>
        </c:extLst>
      </c:barChart>
      <c:catAx>
        <c:axId val="66049396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660493632"/>
        <c:crosses val="autoZero"/>
        <c:auto val="1"/>
        <c:lblAlgn val="ctr"/>
        <c:lblOffset val="100"/>
        <c:noMultiLvlLbl val="0"/>
      </c:catAx>
      <c:valAx>
        <c:axId val="660493632"/>
        <c:scaling>
          <c:orientation val="minMax"/>
        </c:scaling>
        <c:delete val="0"/>
        <c:axPos val="l"/>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66049396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1"/>
          <c:order val="2"/>
          <c:tx>
            <c:strRef>
              <c:f>'combined metrics'!$A$3</c:f>
              <c:strCache>
                <c:ptCount val="1"/>
                <c:pt idx="0">
                  <c:v>2019</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'combined metrics'!$B$1:$G$1</c:f>
              <c:strCache>
                <c:ptCount val="5"/>
                <c:pt idx="0">
                  <c:v>Alleged Illness</c:v>
                </c:pt>
                <c:pt idx="1">
                  <c:v>Food Quality</c:v>
                </c:pt>
                <c:pt idx="2">
                  <c:v>Foreign Matter</c:v>
                </c:pt>
                <c:pt idx="3">
                  <c:v>Foreign Matter - Natural Contaminate</c:v>
                </c:pt>
                <c:pt idx="4">
                  <c:v>Item Quality</c:v>
                </c:pt>
              </c:strCache>
            </c:strRef>
          </c:cat>
          <c:val>
            <c:numRef>
              <c:f>'combined metrics'!$B$3:$G$3</c:f>
              <c:numCache>
                <c:formatCode>General</c:formatCode>
                <c:ptCount val="5"/>
                <c:pt idx="0">
                  <c:v>10</c:v>
                </c:pt>
                <c:pt idx="1">
                  <c:v>148</c:v>
                </c:pt>
                <c:pt idx="2">
                  <c:v>136</c:v>
                </c:pt>
                <c:pt idx="3">
                  <c:v>14</c:v>
                </c:pt>
                <c:pt idx="4">
                  <c:v>11</c:v>
                </c:pt>
              </c:numCache>
            </c:numRef>
          </c:val>
          <c:extLst>
            <c:ext xmlns:c16="http://schemas.microsoft.com/office/drawing/2014/chart" uri="{C3380CC4-5D6E-409C-BE32-E72D297353CC}">
              <c16:uniqueId val="{00000000-B1B2-4132-BD83-04E247F9A1A0}"/>
            </c:ext>
          </c:extLst>
        </c:ser>
        <c:ser>
          <c:idx val="0"/>
          <c:order val="3"/>
          <c:tx>
            <c:strRef>
              <c:f>'combined metrics'!$A$2</c:f>
              <c:strCache>
                <c:ptCount val="1"/>
                <c:pt idx="0">
                  <c:v>2018</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'combined metrics'!$B$1:$G$1</c:f>
              <c:strCache>
                <c:ptCount val="5"/>
                <c:pt idx="0">
                  <c:v>Alleged Illness</c:v>
                </c:pt>
                <c:pt idx="1">
                  <c:v>Food Quality</c:v>
                </c:pt>
                <c:pt idx="2">
                  <c:v>Foreign Matter</c:v>
                </c:pt>
                <c:pt idx="3">
                  <c:v>Foreign Matter - Natural Contaminate</c:v>
                </c:pt>
                <c:pt idx="4">
                  <c:v>Item Quality</c:v>
                </c:pt>
              </c:strCache>
            </c:strRef>
          </c:cat>
          <c:val>
            <c:numRef>
              <c:f>'combined metrics'!$B$2:$G$2</c:f>
              <c:numCache>
                <c:formatCode>General</c:formatCode>
                <c:ptCount val="5"/>
                <c:pt idx="0">
                  <c:v>11</c:v>
                </c:pt>
                <c:pt idx="1">
                  <c:v>75</c:v>
                </c:pt>
                <c:pt idx="2">
                  <c:v>73</c:v>
                </c:pt>
                <c:pt idx="3">
                  <c:v>0</c:v>
                </c:pt>
                <c:pt idx="4">
                  <c:v>6</c:v>
                </c:pt>
              </c:numCache>
            </c:numRef>
          </c:val>
          <c:extLst>
            <c:ext xmlns:c16="http://schemas.microsoft.com/office/drawing/2014/chart" uri="{C3380CC4-5D6E-409C-BE32-E72D297353CC}">
              <c16:uniqueId val="{00000001-B1B2-4132-BD83-04E247F9A1A0}"/>
            </c:ext>
          </c:extLst>
        </c:ser>
        <c:dLbls>
          <c:dLblPos val="outEnd"/>
          <c:showLegendKey val="0"/>
          <c:showVal val="1"/>
          <c:showCatName val="0"/>
          <c:showSerName val="0"/>
          <c:showPercent val="0"/>
          <c:showBubbleSize val="0"/>
        </c:dLbls>
        <c:gapWidth val="182"/>
        <c:axId val="524181368"/>
        <c:axId val="524182352"/>
        <c:extLst>
          <c:ext xmlns:c15="http://schemas.microsoft.com/office/drawing/2012/chart" uri="{02D57815-91ED-43cb-92C2-25804820EDAC}">
            <c15:filteredBarSeries>
              <c15:ser>
                <c:idx val="3"/>
                <c:order val="0"/>
                <c:tx>
                  <c:strRef>
                    <c:extLst>
                      <c:ext uri="{02D57815-91ED-43cb-92C2-25804820EDAC}">
                        <c15:formulaRef>
                          <c15:sqref>'combined metrics'!$A$5</c15:sqref>
                        </c15:formulaRef>
                      </c:ext>
                    </c:extLst>
                    <c:strCache>
                      <c:ptCount val="1"/>
                      <c:pt idx="0">
                        <c:v>2021</c:v>
                      </c:pt>
                    </c:strCache>
                  </c:strRef>
                </c:tx>
                <c:spPr>
                  <a:solidFill>
                    <a:schemeClr val="accent4"/>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uri="{CE6537A1-D6FC-4f65-9D91-7224C49458BB}">
                      <c15:showLeaderLines val="1"/>
                      <c15:leaderLines>
                        <c:spPr>
                          <a:ln w="9525" cap="flat" cmpd="sng" algn="ctr">
                            <a:solidFill>
                              <a:schemeClr val="tx1">
                                <a:lumMod val="35000"/>
                                <a:lumOff val="65000"/>
                              </a:schemeClr>
                            </a:solidFill>
                            <a:round/>
                          </a:ln>
                          <a:effectLst/>
                        </c:spPr>
                      </c15:leaderLines>
                    </c:ext>
                  </c:extLst>
                </c:dLbls>
                <c:cat>
                  <c:strRef>
                    <c:extLst>
                      <c:ext uri="{02D57815-91ED-43cb-92C2-25804820EDAC}">
                        <c15:formulaRef>
                          <c15:sqref>'combined metrics'!$B$1:$G$1</c15:sqref>
                        </c15:formulaRef>
                      </c:ext>
                    </c:extLst>
                    <c:strCache>
                      <c:ptCount val="5"/>
                      <c:pt idx="0">
                        <c:v>Alleged Illness</c:v>
                      </c:pt>
                      <c:pt idx="1">
                        <c:v>Food Quality</c:v>
                      </c:pt>
                      <c:pt idx="2">
                        <c:v>Foreign Matter</c:v>
                      </c:pt>
                      <c:pt idx="3">
                        <c:v>Foreign Matter - Natural Contaminate</c:v>
                      </c:pt>
                      <c:pt idx="4">
                        <c:v>Item Quality</c:v>
                      </c:pt>
                    </c:strCache>
                  </c:strRef>
                </c:cat>
                <c:val>
                  <c:numRef>
                    <c:extLst>
                      <c:ext uri="{02D57815-91ED-43cb-92C2-25804820EDAC}">
                        <c15:formulaRef>
                          <c15:sqref>'combined metrics'!$B$5:$G$5</c15:sqref>
                        </c15:formulaRef>
                      </c:ext>
                    </c:extLst>
                    <c:numCache>
                      <c:formatCode>General</c:formatCode>
                      <c:ptCount val="5"/>
                      <c:pt idx="0">
                        <c:v>0</c:v>
                      </c:pt>
                      <c:pt idx="1">
                        <c:v>13</c:v>
                      </c:pt>
                      <c:pt idx="2">
                        <c:v>3</c:v>
                      </c:pt>
                      <c:pt idx="3">
                        <c:v>0</c:v>
                      </c:pt>
                      <c:pt idx="4">
                        <c:v>0</c:v>
                      </c:pt>
                    </c:numCache>
                  </c:numRef>
                </c:val>
                <c:extLst>
                  <c:ext xmlns:c16="http://schemas.microsoft.com/office/drawing/2014/chart" uri="{C3380CC4-5D6E-409C-BE32-E72D297353CC}">
                    <c16:uniqueId val="{00000002-B1B2-4132-BD83-04E247F9A1A0}"/>
                  </c:ext>
                </c:extLst>
              </c15:ser>
            </c15:filteredBarSeries>
            <c15:filteredBarSeries>
              <c15:ser>
                <c:idx val="2"/>
                <c:order val="1"/>
                <c:tx>
                  <c:strRef>
                    <c:extLst xmlns:c15="http://schemas.microsoft.com/office/drawing/2012/chart">
                      <c:ext xmlns:c15="http://schemas.microsoft.com/office/drawing/2012/chart" uri="{02D57815-91ED-43cb-92C2-25804820EDAC}">
                        <c15:formulaRef>
                          <c15:sqref>'combined metrics'!$A$4</c15:sqref>
                        </c15:formulaRef>
                      </c:ext>
                    </c:extLst>
                    <c:strCache>
                      <c:ptCount val="1"/>
                      <c:pt idx="0">
                        <c:v>2020</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xmlns:c15="http://schemas.microsoft.com/office/drawing/2012/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extLst xmlns:c15="http://schemas.microsoft.com/office/drawing/2012/chart">
                      <c:ext xmlns:c15="http://schemas.microsoft.com/office/drawing/2012/chart" uri="{02D57815-91ED-43cb-92C2-25804820EDAC}">
                        <c15:formulaRef>
                          <c15:sqref>'combined metrics'!$B$1:$G$1</c15:sqref>
                        </c15:formulaRef>
                      </c:ext>
                    </c:extLst>
                    <c:strCache>
                      <c:ptCount val="5"/>
                      <c:pt idx="0">
                        <c:v>Alleged Illness</c:v>
                      </c:pt>
                      <c:pt idx="1">
                        <c:v>Food Quality</c:v>
                      </c:pt>
                      <c:pt idx="2">
                        <c:v>Foreign Matter</c:v>
                      </c:pt>
                      <c:pt idx="3">
                        <c:v>Foreign Matter - Natural Contaminate</c:v>
                      </c:pt>
                      <c:pt idx="4">
                        <c:v>Item Quality</c:v>
                      </c:pt>
                    </c:strCache>
                  </c:strRef>
                </c:cat>
                <c:val>
                  <c:numRef>
                    <c:extLst xmlns:c15="http://schemas.microsoft.com/office/drawing/2012/chart">
                      <c:ext xmlns:c15="http://schemas.microsoft.com/office/drawing/2012/chart" uri="{02D57815-91ED-43cb-92C2-25804820EDAC}">
                        <c15:formulaRef>
                          <c15:sqref>'combined metrics'!$B$4:$G$4</c15:sqref>
                        </c15:formulaRef>
                      </c:ext>
                    </c:extLst>
                    <c:numCache>
                      <c:formatCode>General</c:formatCode>
                      <c:ptCount val="5"/>
                      <c:pt idx="0">
                        <c:v>5</c:v>
                      </c:pt>
                      <c:pt idx="1">
                        <c:v>109</c:v>
                      </c:pt>
                      <c:pt idx="2">
                        <c:v>88</c:v>
                      </c:pt>
                      <c:pt idx="3">
                        <c:v>4</c:v>
                      </c:pt>
                      <c:pt idx="4">
                        <c:v>3</c:v>
                      </c:pt>
                    </c:numCache>
                  </c:numRef>
                </c:val>
                <c:extLst xmlns:c15="http://schemas.microsoft.com/office/drawing/2012/chart">
                  <c:ext xmlns:c16="http://schemas.microsoft.com/office/drawing/2014/chart" uri="{C3380CC4-5D6E-409C-BE32-E72D297353CC}">
                    <c16:uniqueId val="{00000003-B1B2-4132-BD83-04E247F9A1A0}"/>
                  </c:ext>
                </c:extLst>
              </c15:ser>
            </c15:filteredBarSeries>
          </c:ext>
        </c:extLst>
      </c:barChart>
      <c:catAx>
        <c:axId val="524181368"/>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524182352"/>
        <c:crosses val="autoZero"/>
        <c:auto val="1"/>
        <c:lblAlgn val="ctr"/>
        <c:lblOffset val="100"/>
        <c:noMultiLvlLbl val="0"/>
      </c:catAx>
      <c:valAx>
        <c:axId val="524182352"/>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524181368"/>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1"/>
          <c:order val="2"/>
          <c:tx>
            <c:strRef>
              <c:f>'combined metrics'!$A$3</c:f>
              <c:strCache>
                <c:ptCount val="1"/>
                <c:pt idx="0">
                  <c:v>2019</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'combined metrics'!$B$1:$G$1</c:f>
              <c:strCache>
                <c:ptCount val="1"/>
                <c:pt idx="0">
                  <c:v>Number of QAS</c:v>
                </c:pt>
              </c:strCache>
            </c:strRef>
          </c:cat>
          <c:val>
            <c:numRef>
              <c:f>'combined metrics'!$B$3:$G$3</c:f>
              <c:numCache>
                <c:formatCode>General</c:formatCode>
                <c:ptCount val="1"/>
                <c:pt idx="0">
                  <c:v>9</c:v>
                </c:pt>
              </c:numCache>
            </c:numRef>
          </c:val>
          <c:extLst>
            <c:ext xmlns:c16="http://schemas.microsoft.com/office/drawing/2014/chart" uri="{C3380CC4-5D6E-409C-BE32-E72D297353CC}">
              <c16:uniqueId val="{00000000-1AD4-47F5-9751-01C19FFDD751}"/>
            </c:ext>
          </c:extLst>
        </c:ser>
        <c:ser>
          <c:idx val="0"/>
          <c:order val="3"/>
          <c:tx>
            <c:strRef>
              <c:f>'combined metrics'!$A$2</c:f>
              <c:strCache>
                <c:ptCount val="1"/>
                <c:pt idx="0">
                  <c:v>2018</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'combined metrics'!$B$1:$G$1</c:f>
              <c:strCache>
                <c:ptCount val="1"/>
                <c:pt idx="0">
                  <c:v>Number of QAS</c:v>
                </c:pt>
              </c:strCache>
            </c:strRef>
          </c:cat>
          <c:val>
            <c:numRef>
              <c:f>'combined metrics'!$B$2:$G$2</c:f>
              <c:numCache>
                <c:formatCode>General</c:formatCode>
                <c:ptCount val="1"/>
                <c:pt idx="0">
                  <c:v>8</c:v>
                </c:pt>
              </c:numCache>
            </c:numRef>
          </c:val>
          <c:extLst>
            <c:ext xmlns:c16="http://schemas.microsoft.com/office/drawing/2014/chart" uri="{C3380CC4-5D6E-409C-BE32-E72D297353CC}">
              <c16:uniqueId val="{00000001-1AD4-47F5-9751-01C19FFDD751}"/>
            </c:ext>
          </c:extLst>
        </c:ser>
        <c:dLbls>
          <c:dLblPos val="outEnd"/>
          <c:showLegendKey val="0"/>
          <c:showVal val="1"/>
          <c:showCatName val="0"/>
          <c:showSerName val="0"/>
          <c:showPercent val="0"/>
          <c:showBubbleSize val="0"/>
        </c:dLbls>
        <c:gapWidth val="182"/>
        <c:axId val="524181368"/>
        <c:axId val="524182352"/>
        <c:extLst>
          <c:ext xmlns:c15="http://schemas.microsoft.com/office/drawing/2012/chart" uri="{02D57815-91ED-43cb-92C2-25804820EDAC}">
            <c15:filteredBarSeries>
              <c15:ser>
                <c:idx val="3"/>
                <c:order val="0"/>
                <c:tx>
                  <c:strRef>
                    <c:extLst>
                      <c:ext uri="{02D57815-91ED-43cb-92C2-25804820EDAC}">
                        <c15:formulaRef>
                          <c15:sqref>'combined metrics'!$A$5</c15:sqref>
                        </c15:formulaRef>
                      </c:ext>
                    </c:extLst>
                    <c:strCache>
                      <c:ptCount val="1"/>
                      <c:pt idx="0">
                        <c:v>2021</c:v>
                      </c:pt>
                    </c:strCache>
                  </c:strRef>
                </c:tx>
                <c:spPr>
                  <a:solidFill>
                    <a:schemeClr val="accent4"/>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uri="{CE6537A1-D6FC-4f65-9D91-7224C49458BB}">
                      <c15:showLeaderLines val="1"/>
                      <c15:leaderLines>
                        <c:spPr>
                          <a:ln w="9525" cap="flat" cmpd="sng" algn="ctr">
                            <a:solidFill>
                              <a:schemeClr val="tx1">
                                <a:lumMod val="35000"/>
                                <a:lumOff val="65000"/>
                              </a:schemeClr>
                            </a:solidFill>
                            <a:round/>
                          </a:ln>
                          <a:effectLst/>
                        </c:spPr>
                      </c15:leaderLines>
                    </c:ext>
                  </c:extLst>
                </c:dLbls>
                <c:cat>
                  <c:strRef>
                    <c:extLst>
                      <c:ext uri="{02D57815-91ED-43cb-92C2-25804820EDAC}">
                        <c15:formulaRef>
                          <c15:sqref>'combined metrics'!$B$1:$G$1</c15:sqref>
                        </c15:formulaRef>
                      </c:ext>
                    </c:extLst>
                    <c:strCache>
                      <c:ptCount val="1"/>
                      <c:pt idx="0">
                        <c:v>Number of QAS</c:v>
                      </c:pt>
                    </c:strCache>
                  </c:strRef>
                </c:cat>
                <c:val>
                  <c:numRef>
                    <c:extLst>
                      <c:ext uri="{02D57815-91ED-43cb-92C2-25804820EDAC}">
                        <c15:formulaRef>
                          <c15:sqref>'combined metrics'!$B$5:$G$5</c15:sqref>
                        </c15:formulaRef>
                      </c:ext>
                    </c:extLst>
                    <c:numCache>
                      <c:formatCode>General</c:formatCode>
                      <c:ptCount val="1"/>
                      <c:pt idx="0">
                        <c:v>6</c:v>
                      </c:pt>
                    </c:numCache>
                  </c:numRef>
                </c:val>
                <c:extLst>
                  <c:ext xmlns:c16="http://schemas.microsoft.com/office/drawing/2014/chart" uri="{C3380CC4-5D6E-409C-BE32-E72D297353CC}">
                    <c16:uniqueId val="{00000002-1AD4-47F5-9751-01C19FFDD751}"/>
                  </c:ext>
                </c:extLst>
              </c15:ser>
            </c15:filteredBarSeries>
            <c15:filteredBarSeries>
              <c15:ser>
                <c:idx val="2"/>
                <c:order val="1"/>
                <c:tx>
                  <c:strRef>
                    <c:extLst xmlns:c15="http://schemas.microsoft.com/office/drawing/2012/chart">
                      <c:ext xmlns:c15="http://schemas.microsoft.com/office/drawing/2012/chart" uri="{02D57815-91ED-43cb-92C2-25804820EDAC}">
                        <c15:formulaRef>
                          <c15:sqref>'combined metrics'!$A$4</c15:sqref>
                        </c15:formulaRef>
                      </c:ext>
                    </c:extLst>
                    <c:strCache>
                      <c:ptCount val="1"/>
                      <c:pt idx="0">
                        <c:v>2020</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xmlns:c15="http://schemas.microsoft.com/office/drawing/2012/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extLst xmlns:c15="http://schemas.microsoft.com/office/drawing/2012/chart">
                      <c:ext xmlns:c15="http://schemas.microsoft.com/office/drawing/2012/chart" uri="{02D57815-91ED-43cb-92C2-25804820EDAC}">
                        <c15:formulaRef>
                          <c15:sqref>'combined metrics'!$B$1:$G$1</c15:sqref>
                        </c15:formulaRef>
                      </c:ext>
                    </c:extLst>
                    <c:strCache>
                      <c:ptCount val="1"/>
                      <c:pt idx="0">
                        <c:v>Number of QAS</c:v>
                      </c:pt>
                    </c:strCache>
                  </c:strRef>
                </c:cat>
                <c:val>
                  <c:numRef>
                    <c:extLst xmlns:c15="http://schemas.microsoft.com/office/drawing/2012/chart">
                      <c:ext xmlns:c15="http://schemas.microsoft.com/office/drawing/2012/chart" uri="{02D57815-91ED-43cb-92C2-25804820EDAC}">
                        <c15:formulaRef>
                          <c15:sqref>'combined metrics'!$B$4:$G$4</c15:sqref>
                        </c15:formulaRef>
                      </c:ext>
                    </c:extLst>
                    <c:numCache>
                      <c:formatCode>General</c:formatCode>
                      <c:ptCount val="1"/>
                      <c:pt idx="0">
                        <c:v>9</c:v>
                      </c:pt>
                    </c:numCache>
                  </c:numRef>
                </c:val>
                <c:extLst xmlns:c15="http://schemas.microsoft.com/office/drawing/2012/chart">
                  <c:ext xmlns:c16="http://schemas.microsoft.com/office/drawing/2014/chart" uri="{C3380CC4-5D6E-409C-BE32-E72D297353CC}">
                    <c16:uniqueId val="{00000003-1AD4-47F5-9751-01C19FFDD751}"/>
                  </c:ext>
                </c:extLst>
              </c15:ser>
            </c15:filteredBarSeries>
          </c:ext>
        </c:extLst>
      </c:barChart>
      <c:catAx>
        <c:axId val="524181368"/>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524182352"/>
        <c:crosses val="autoZero"/>
        <c:auto val="1"/>
        <c:lblAlgn val="ctr"/>
        <c:lblOffset val="100"/>
        <c:noMultiLvlLbl val="0"/>
      </c:catAx>
      <c:valAx>
        <c:axId val="524182352"/>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524181368"/>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spPr>
            <a:ln w="28575" cap="rnd">
              <a:solidFill>
                <a:schemeClr val="accent1"/>
              </a:solidFill>
              <a:round/>
            </a:ln>
            <a:effectLst/>
          </c:spPr>
          <c:marker>
            <c:symbol val="circle"/>
            <c:size val="5"/>
            <c:spPr>
              <a:solidFill>
                <a:schemeClr val="accent1"/>
              </a:solidFill>
              <a:ln w="9525">
                <a:solidFill>
                  <a:schemeClr val="accent1"/>
                </a:solidFill>
              </a:ln>
              <a:effectLst/>
            </c:spPr>
          </c:marker>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'combined metrics'!$A$1:$G$1</c:f>
              <c:strCache>
                <c:ptCount val="5"/>
                <c:pt idx="0">
                  <c:v>Alleged Illness</c:v>
                </c:pt>
                <c:pt idx="1">
                  <c:v>Food Quality</c:v>
                </c:pt>
                <c:pt idx="2">
                  <c:v>Foreign Matter</c:v>
                </c:pt>
                <c:pt idx="3">
                  <c:v>Foreign Matter - Natural Contaminate</c:v>
                </c:pt>
                <c:pt idx="4">
                  <c:v>Item Quality</c:v>
                </c:pt>
              </c:strCache>
            </c:strRef>
          </c:cat>
          <c:val>
            <c:numRef>
              <c:f>'combined metrics'!$A$2:$G$2</c:f>
              <c:numCache>
                <c:formatCode>General</c:formatCode>
                <c:ptCount val="5"/>
                <c:pt idx="0">
                  <c:v>11</c:v>
                </c:pt>
                <c:pt idx="1">
                  <c:v>75</c:v>
                </c:pt>
                <c:pt idx="2">
                  <c:v>73</c:v>
                </c:pt>
                <c:pt idx="3">
                  <c:v>0</c:v>
                </c:pt>
                <c:pt idx="4">
                  <c:v>6</c:v>
                </c:pt>
              </c:numCache>
            </c:numRef>
          </c:val>
          <c:smooth val="0"/>
          <c:extLst>
            <c:ext xmlns:c16="http://schemas.microsoft.com/office/drawing/2014/chart" uri="{C3380CC4-5D6E-409C-BE32-E72D297353CC}">
              <c16:uniqueId val="{00000000-53EB-4975-AB95-6AF82019D969}"/>
            </c:ext>
          </c:extLst>
        </c:ser>
        <c:ser>
          <c:idx val="1"/>
          <c:order val="1"/>
          <c:spPr>
            <a:ln w="28575" cap="rnd">
              <a:solidFill>
                <a:schemeClr val="accent2"/>
              </a:solidFill>
              <a:round/>
            </a:ln>
            <a:effectLst/>
          </c:spPr>
          <c:marker>
            <c:symbol val="circle"/>
            <c:size val="5"/>
            <c:spPr>
              <a:solidFill>
                <a:schemeClr val="accent2"/>
              </a:solidFill>
              <a:ln w="9525">
                <a:solidFill>
                  <a:schemeClr val="accent2"/>
                </a:solidFill>
              </a:ln>
              <a:effectLst/>
            </c:spPr>
          </c:marker>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'combined metrics'!$A$1:$G$1</c:f>
              <c:strCache>
                <c:ptCount val="5"/>
                <c:pt idx="0">
                  <c:v>Alleged Illness</c:v>
                </c:pt>
                <c:pt idx="1">
                  <c:v>Food Quality</c:v>
                </c:pt>
                <c:pt idx="2">
                  <c:v>Foreign Matter</c:v>
                </c:pt>
                <c:pt idx="3">
                  <c:v>Foreign Matter - Natural Contaminate</c:v>
                </c:pt>
                <c:pt idx="4">
                  <c:v>Item Quality</c:v>
                </c:pt>
              </c:strCache>
            </c:strRef>
          </c:cat>
          <c:val>
            <c:numRef>
              <c:f>'combined metrics'!$A$3:$G$3</c:f>
              <c:numCache>
                <c:formatCode>General</c:formatCode>
                <c:ptCount val="5"/>
                <c:pt idx="0">
                  <c:v>10</c:v>
                </c:pt>
                <c:pt idx="1">
                  <c:v>148</c:v>
                </c:pt>
                <c:pt idx="2">
                  <c:v>136</c:v>
                </c:pt>
                <c:pt idx="3">
                  <c:v>14</c:v>
                </c:pt>
                <c:pt idx="4">
                  <c:v>11</c:v>
                </c:pt>
              </c:numCache>
            </c:numRef>
          </c:val>
          <c:smooth val="0"/>
          <c:extLst>
            <c:ext xmlns:c16="http://schemas.microsoft.com/office/drawing/2014/chart" uri="{C3380CC4-5D6E-409C-BE32-E72D297353CC}">
              <c16:uniqueId val="{00000001-53EB-4975-AB95-6AF82019D969}"/>
            </c:ext>
          </c:extLst>
        </c:ser>
        <c:dLbls>
          <c:showLegendKey val="0"/>
          <c:showVal val="1"/>
          <c:showCatName val="0"/>
          <c:showSerName val="0"/>
          <c:showPercent val="0"/>
          <c:showBubbleSize val="0"/>
        </c:dLbls>
        <c:marker val="1"/>
        <c:smooth val="0"/>
        <c:axId val="479060256"/>
        <c:axId val="479064520"/>
        <c:extLst>
          <c:ext xmlns:c15="http://schemas.microsoft.com/office/drawing/2012/chart" uri="{02D57815-91ED-43cb-92C2-25804820EDAC}">
            <c15:filteredLineSeries>
              <c15:ser>
                <c:idx val="2"/>
                <c:order val="2"/>
                <c:spPr>
                  <a:ln w="28575" cap="rnd">
                    <a:solidFill>
                      <a:schemeClr val="accent3"/>
                    </a:solidFill>
                    <a:round/>
                  </a:ln>
                  <a:effectLst/>
                </c:spPr>
                <c:marker>
                  <c:symbol val="circle"/>
                  <c:size val="5"/>
                  <c:spPr>
                    <a:solidFill>
                      <a:schemeClr val="accent3"/>
                    </a:solidFill>
                    <a:ln w="9525">
                      <a:solidFill>
                        <a:schemeClr val="accent3"/>
                      </a:solidFill>
                    </a:ln>
                    <a:effectLst/>
                  </c:spPr>
                </c:marker>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uri="{CE6537A1-D6FC-4f65-9D91-7224C49458BB}">
                      <c15:showLeaderLines val="1"/>
                      <c15:leaderLines>
                        <c:spPr>
                          <a:ln w="9525" cap="flat" cmpd="sng" algn="ctr">
                            <a:solidFill>
                              <a:schemeClr val="tx1">
                                <a:lumMod val="35000"/>
                                <a:lumOff val="65000"/>
                              </a:schemeClr>
                            </a:solidFill>
                            <a:round/>
                          </a:ln>
                          <a:effectLst/>
                        </c:spPr>
                      </c15:leaderLines>
                    </c:ext>
                  </c:extLst>
                </c:dLbls>
                <c:cat>
                  <c:strRef>
                    <c:extLst>
                      <c:ext uri="{02D57815-91ED-43cb-92C2-25804820EDAC}">
                        <c15:formulaRef>
                          <c15:sqref>'combined metrics'!$A$1:$G$1</c15:sqref>
                        </c15:formulaRef>
                      </c:ext>
                    </c:extLst>
                    <c:strCache>
                      <c:ptCount val="5"/>
                      <c:pt idx="0">
                        <c:v>Alleged Illness</c:v>
                      </c:pt>
                      <c:pt idx="1">
                        <c:v>Food Quality</c:v>
                      </c:pt>
                      <c:pt idx="2">
                        <c:v>Foreign Matter</c:v>
                      </c:pt>
                      <c:pt idx="3">
                        <c:v>Foreign Matter - Natural Contaminate</c:v>
                      </c:pt>
                      <c:pt idx="4">
                        <c:v>Item Quality</c:v>
                      </c:pt>
                    </c:strCache>
                  </c:strRef>
                </c:cat>
                <c:val>
                  <c:numRef>
                    <c:extLst>
                      <c:ext uri="{02D57815-91ED-43cb-92C2-25804820EDAC}">
                        <c15:formulaRef>
                          <c15:sqref>'combined metrics'!$A$4:$G$4</c15:sqref>
                        </c15:formulaRef>
                      </c:ext>
                    </c:extLst>
                    <c:numCache>
                      <c:formatCode>General</c:formatCode>
                      <c:ptCount val="5"/>
                      <c:pt idx="0">
                        <c:v>5</c:v>
                      </c:pt>
                      <c:pt idx="1">
                        <c:v>109</c:v>
                      </c:pt>
                      <c:pt idx="2">
                        <c:v>88</c:v>
                      </c:pt>
                      <c:pt idx="3">
                        <c:v>4</c:v>
                      </c:pt>
                      <c:pt idx="4">
                        <c:v>3</c:v>
                      </c:pt>
                    </c:numCache>
                  </c:numRef>
                </c:val>
                <c:smooth val="0"/>
                <c:extLst>
                  <c:ext xmlns:c16="http://schemas.microsoft.com/office/drawing/2014/chart" uri="{C3380CC4-5D6E-409C-BE32-E72D297353CC}">
                    <c16:uniqueId val="{00000002-53EB-4975-AB95-6AF82019D969}"/>
                  </c:ext>
                </c:extLst>
              </c15:ser>
            </c15:filteredLineSeries>
            <c15:filteredLineSeries>
              <c15:ser>
                <c:idx val="3"/>
                <c:order val="3"/>
                <c:spPr>
                  <a:ln w="28575" cap="rnd">
                    <a:solidFill>
                      <a:schemeClr val="accent4"/>
                    </a:solidFill>
                    <a:round/>
                  </a:ln>
                  <a:effectLst/>
                </c:spPr>
                <c:marker>
                  <c:symbol val="circle"/>
                  <c:size val="5"/>
                  <c:spPr>
                    <a:solidFill>
                      <a:schemeClr val="accent4"/>
                    </a:solidFill>
                    <a:ln w="9525">
                      <a:solidFill>
                        <a:schemeClr val="accent4"/>
                      </a:solidFill>
                    </a:ln>
                    <a:effectLst/>
                  </c:spPr>
                </c:marker>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xmlns:c15="http://schemas.microsoft.com/office/drawing/2012/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extLst xmlns:c15="http://schemas.microsoft.com/office/drawing/2012/chart">
                      <c:ext xmlns:c15="http://schemas.microsoft.com/office/drawing/2012/chart" uri="{02D57815-91ED-43cb-92C2-25804820EDAC}">
                        <c15:formulaRef>
                          <c15:sqref>'combined metrics'!$A$1:$G$1</c15:sqref>
                        </c15:formulaRef>
                      </c:ext>
                    </c:extLst>
                    <c:strCache>
                      <c:ptCount val="5"/>
                      <c:pt idx="0">
                        <c:v>Alleged Illness</c:v>
                      </c:pt>
                      <c:pt idx="1">
                        <c:v>Food Quality</c:v>
                      </c:pt>
                      <c:pt idx="2">
                        <c:v>Foreign Matter</c:v>
                      </c:pt>
                      <c:pt idx="3">
                        <c:v>Foreign Matter - Natural Contaminate</c:v>
                      </c:pt>
                      <c:pt idx="4">
                        <c:v>Item Quality</c:v>
                      </c:pt>
                    </c:strCache>
                  </c:strRef>
                </c:cat>
                <c:val>
                  <c:numRef>
                    <c:extLst xmlns:c15="http://schemas.microsoft.com/office/drawing/2012/chart">
                      <c:ext xmlns:c15="http://schemas.microsoft.com/office/drawing/2012/chart" uri="{02D57815-91ED-43cb-92C2-25804820EDAC}">
                        <c15:formulaRef>
                          <c15:sqref>'combined metrics'!$A$5:$G$5</c15:sqref>
                        </c15:formulaRef>
                      </c:ext>
                    </c:extLst>
                    <c:numCache>
                      <c:formatCode>General</c:formatCode>
                      <c:ptCount val="5"/>
                      <c:pt idx="0">
                        <c:v>0</c:v>
                      </c:pt>
                      <c:pt idx="1">
                        <c:v>13</c:v>
                      </c:pt>
                      <c:pt idx="2">
                        <c:v>3</c:v>
                      </c:pt>
                      <c:pt idx="3">
                        <c:v>0</c:v>
                      </c:pt>
                      <c:pt idx="4">
                        <c:v>0</c:v>
                      </c:pt>
                    </c:numCache>
                  </c:numRef>
                </c:val>
                <c:smooth val="0"/>
                <c:extLst xmlns:c15="http://schemas.microsoft.com/office/drawing/2012/chart">
                  <c:ext xmlns:c16="http://schemas.microsoft.com/office/drawing/2014/chart" uri="{C3380CC4-5D6E-409C-BE32-E72D297353CC}">
                    <c16:uniqueId val="{00000003-53EB-4975-AB95-6AF82019D969}"/>
                  </c:ext>
                </c:extLst>
              </c15:ser>
            </c15:filteredLineSeries>
          </c:ext>
        </c:extLst>
      </c:lineChart>
      <c:catAx>
        <c:axId val="47906025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479064520"/>
        <c:crosses val="autoZero"/>
        <c:auto val="1"/>
        <c:lblAlgn val="ctr"/>
        <c:lblOffset val="100"/>
        <c:noMultiLvlLbl val="0"/>
      </c:catAx>
      <c:valAx>
        <c:axId val="479064520"/>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479060256"/>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2373"/>
            <a:ext cx="12192000" cy="6867027"/>
            <a:chOff x="0" y="-2373"/>
            <a:chExt cx="12192000" cy="6867027"/>
          </a:xfrm>
        </p:grpSpPr>
        <p:sp>
          <p:nvSpPr>
            <p:cNvPr id="8" name="Rectangle 7"/>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10"/>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2" name="Oval 11"/>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Oval 12"/>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rot="5400000">
            <a:off x="10089390" y="1792223"/>
            <a:ext cx="990599" cy="304799"/>
          </a:xfrm>
        </p:spPr>
        <p:txBody>
          <a:bodyPr anchor="t"/>
          <a:lstStyle>
            <a:lvl1pPr algn="l">
              <a:defRPr b="0" i="0">
                <a:solidFill>
                  <a:schemeClr val="bg1"/>
                </a:solidFill>
              </a:defRPr>
            </a:lvl1pPr>
          </a:lstStyle>
          <a:p>
            <a:fld id="{5923F103-BC34-4FE4-A40E-EDDEECFDA5D0}" type="datetimeFigureOut">
              <a:rPr lang="en-US" smtClean="0"/>
              <a:pPr/>
              <a:t>11/6/2020</a:t>
            </a:fld>
            <a:endParaRPr lang="en-US" dirty="0"/>
          </a:p>
        </p:txBody>
      </p:sp>
      <p:sp>
        <p:nvSpPr>
          <p:cNvPr id="5" name="Footer Placeholder 4"/>
          <p:cNvSpPr>
            <a:spLocks noGrp="1"/>
          </p:cNvSpPr>
          <p:nvPr>
            <p:ph type="ftr" sz="quarter" idx="11"/>
          </p:nvPr>
        </p:nvSpPr>
        <p:spPr>
          <a:xfrm rot="5400000">
            <a:off x="8959592" y="3226820"/>
            <a:ext cx="3859795" cy="304801"/>
          </a:xfrm>
        </p:spPr>
        <p:txBody>
          <a:bodyPr/>
          <a:lstStyle>
            <a:lvl1pPr>
              <a:defRPr b="0" i="0">
                <a:solidFill>
                  <a:schemeClr val="bg1"/>
                </a:solidFill>
              </a:defRPr>
            </a:lvl1pPr>
          </a:lstStyle>
          <a:p>
            <a:endParaRPr lang="en-US" dirty="0"/>
          </a:p>
        </p:txBody>
      </p:sp>
      <p:sp>
        <p:nvSpPr>
          <p:cNvPr id="10" name="Rectangle 9"/>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a:xfrm>
            <a:off x="10351008" y="292608"/>
            <a:ext cx="838199" cy="767687"/>
          </a:xfrm>
        </p:spPr>
        <p:txBody>
          <a:bodyPr/>
          <a:lstStyle>
            <a:lvl1pPr>
              <a:defRPr sz="2800" b="0" i="0">
                <a:latin typeface="+mj-lt"/>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7017426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grpSp>
        <p:nvGrpSpPr>
          <p:cNvPr id="19" name="Group 18"/>
          <p:cNvGrpSpPr/>
          <p:nvPr/>
        </p:nvGrpSpPr>
        <p:grpSpPr>
          <a:xfrm>
            <a:off x="0" y="-2373"/>
            <a:ext cx="12192000" cy="6867027"/>
            <a:chOff x="0" y="-2373"/>
            <a:chExt cx="12192000" cy="6867027"/>
          </a:xfrm>
        </p:grpSpPr>
        <p:sp>
          <p:nvSpPr>
            <p:cNvPr id="11" name="Rectangle 10"/>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8"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9"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6" y="4966674"/>
            <a:ext cx="882565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54955" y="685800"/>
            <a:ext cx="8825658"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4" name="Text Placeholder 3"/>
          <p:cNvSpPr>
            <a:spLocks noGrp="1"/>
          </p:cNvSpPr>
          <p:nvPr>
            <p:ph type="body" sz="half" idx="2"/>
          </p:nvPr>
        </p:nvSpPr>
        <p:spPr bwMode="gray">
          <a:xfrm>
            <a:off x="1154956" y="5536665"/>
            <a:ext cx="8825656" cy="493712"/>
          </a:xfrm>
        </p:spPr>
        <p:txBody>
          <a:bodyPr>
            <a:normAutofit/>
          </a:bodyPr>
          <a:lstStyle>
            <a:lvl1pPr marL="0" indent="0">
              <a:buNone/>
              <a:defRPr sz="1200">
                <a:solidFill>
                  <a:schemeClr val="accent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923A1CC3-2375-41D4-9E03-427CAF2A4C1A}" type="datetimeFigureOut">
              <a:rPr lang="en-US" smtClean="0"/>
              <a:t>11/6/2020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8771285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grpSp>
        <p:nvGrpSpPr>
          <p:cNvPr id="12" name="Group 11"/>
          <p:cNvGrpSpPr/>
          <p:nvPr/>
        </p:nvGrpSpPr>
        <p:grpSpPr>
          <a:xfrm>
            <a:off x="0" y="-2373"/>
            <a:ext cx="12192000" cy="6867027"/>
            <a:chOff x="0" y="-2373"/>
            <a:chExt cx="12192000" cy="6867027"/>
          </a:xfrm>
        </p:grpSpPr>
        <p:sp>
          <p:nvSpPr>
            <p:cNvPr id="10" name="Rectangle 9"/>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1"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1063416"/>
            <a:ext cx="8825659" cy="1379755"/>
          </a:xfrm>
        </p:spPr>
        <p:txBody>
          <a:bodyPr/>
          <a:lstStyle>
            <a:lvl1pPr>
              <a:defRPr sz="4000"/>
            </a:lvl1pPr>
          </a:lstStyle>
          <a:p>
            <a:r>
              <a:rPr lang="en-US"/>
              <a:t>Click to edit Master title style</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4" name="Date Placeholder 3"/>
          <p:cNvSpPr>
            <a:spLocks noGrp="1"/>
          </p:cNvSpPr>
          <p:nvPr>
            <p:ph type="dt" sz="half" idx="10"/>
          </p:nvPr>
        </p:nvSpPr>
        <p:spPr/>
        <p:txBody>
          <a:bodyPr/>
          <a:lstStyle/>
          <a:p>
            <a:fld id="{AFF16868-8199-4C2C-A5B1-63AEE139F88E}" type="datetimeFigureOut">
              <a:rPr lang="en-US" smtClean="0"/>
              <a:t>11/6/2020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93309068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grpSp>
        <p:nvGrpSpPr>
          <p:cNvPr id="7" name="Group 6"/>
          <p:cNvGrpSpPr/>
          <p:nvPr/>
        </p:nvGrpSpPr>
        <p:grpSpPr>
          <a:xfrm>
            <a:off x="0" y="-2373"/>
            <a:ext cx="12192000" cy="6867027"/>
            <a:chOff x="0" y="-2373"/>
            <a:chExt cx="12192000" cy="6867027"/>
          </a:xfrm>
        </p:grpSpPr>
        <p:sp>
          <p:nvSpPr>
            <p:cNvPr id="15" name="Rectangle 14"/>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24"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6"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3" name="TextBox 12"/>
          <p:cNvSpPr txBox="1"/>
          <p:nvPr/>
        </p:nvSpPr>
        <p:spPr>
          <a:xfrm>
            <a:off x="9719438" y="2631815"/>
            <a:ext cx="801912" cy="1569660"/>
          </a:xfrm>
          <a:prstGeom prst="rect">
            <a:avLst/>
          </a:prstGeom>
          <a:noFill/>
        </p:spPr>
        <p:txBody>
          <a:bodyPr wrap="square" rtlCol="0">
            <a:spAutoFit/>
          </a:bodyPr>
          <a:lstStyle>
            <a:defPPr>
              <a:defRPr lang="en-US"/>
            </a:defPPr>
            <a:lvl1pPr algn="r">
              <a:defRPr sz="12200" b="0" i="0">
                <a:solidFill>
                  <a:schemeClr val="accent1"/>
                </a:solidFill>
                <a:latin typeface="Arial"/>
                <a:cs typeface="Arial"/>
              </a:defRPr>
            </a:lvl1pPr>
          </a:lstStyle>
          <a:p>
            <a:pPr lvl="0"/>
            <a:r>
              <a:rPr lang="en-US" sz="9600" dirty="0"/>
              <a:t>”</a:t>
            </a:r>
          </a:p>
        </p:txBody>
      </p:sp>
      <p:sp>
        <p:nvSpPr>
          <p:cNvPr id="9" name="TextBox 8"/>
          <p:cNvSpPr txBox="1"/>
          <p:nvPr/>
        </p:nvSpPr>
        <p:spPr>
          <a:xfrm>
            <a:off x="898295" y="591093"/>
            <a:ext cx="801912" cy="1569660"/>
          </a:xfrm>
          <a:prstGeom prst="rect">
            <a:avLst/>
          </a:prstGeom>
          <a:noFill/>
        </p:spPr>
        <p:txBody>
          <a:bodyPr wrap="square" rtlCol="0">
            <a:spAutoFit/>
          </a:bodyPr>
          <a:lstStyle>
            <a:defPPr>
              <a:defRPr lang="en-US"/>
            </a:defPPr>
            <a:lvl1pPr algn="r">
              <a:defRPr sz="12200" b="0" i="0">
                <a:solidFill>
                  <a:schemeClr val="accent1"/>
                </a:solidFill>
                <a:latin typeface="Arial"/>
                <a:cs typeface="Arial"/>
              </a:defRPr>
            </a:lvl1pPr>
          </a:lstStyle>
          <a:p>
            <a:pPr lvl="0"/>
            <a:r>
              <a:rPr lang="en-US" sz="9600" dirty="0"/>
              <a:t>“</a:t>
            </a:r>
          </a:p>
        </p:txBody>
      </p:sp>
      <p:sp>
        <p:nvSpPr>
          <p:cNvPr id="2" name="Title 1"/>
          <p:cNvSpPr>
            <a:spLocks noGrp="1"/>
          </p:cNvSpPr>
          <p:nvPr>
            <p:ph type="title"/>
          </p:nvPr>
        </p:nvSpPr>
        <p:spPr>
          <a:xfrm>
            <a:off x="1581878" y="980517"/>
            <a:ext cx="8453906" cy="2698249"/>
          </a:xfrm>
        </p:spPr>
        <p:txBody>
          <a:bodyPr/>
          <a:lstStyle>
            <a:lvl1pPr>
              <a:defRPr sz="4000"/>
            </a:lvl1pPr>
          </a:lstStyle>
          <a:p>
            <a:r>
              <a:rPr lang="en-US"/>
              <a:t>Click to edit Master title style</a:t>
            </a:r>
            <a:endParaRPr lang="en-US" dirty="0"/>
          </a:p>
        </p:txBody>
      </p:sp>
      <p:sp>
        <p:nvSpPr>
          <p:cNvPr id="14" name="Text Placeholder 3"/>
          <p:cNvSpPr>
            <a:spLocks noGrp="1"/>
          </p:cNvSpPr>
          <p:nvPr>
            <p:ph type="body" sz="half" idx="13"/>
          </p:nvPr>
        </p:nvSpPr>
        <p:spPr bwMode="gray">
          <a:xfrm>
            <a:off x="1945945" y="3678766"/>
            <a:ext cx="7725772" cy="342174"/>
          </a:xfrm>
        </p:spPr>
        <p:txBody>
          <a:bodyPr anchor="t">
            <a:normAutofit/>
          </a:bodyPr>
          <a:lstStyle>
            <a:lvl1pPr marL="0" indent="0">
              <a:buNone/>
              <a:defRPr lang="en-US" sz="1400" b="0" i="0" kern="1200" cap="small" dirty="0">
                <a:solidFill>
                  <a:schemeClr val="accent1"/>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4" name="Date Placeholder 3"/>
          <p:cNvSpPr>
            <a:spLocks noGrp="1"/>
          </p:cNvSpPr>
          <p:nvPr>
            <p:ph type="dt" sz="half" idx="10"/>
          </p:nvPr>
        </p:nvSpPr>
        <p:spPr/>
        <p:txBody>
          <a:bodyPr/>
          <a:lstStyle/>
          <a:p>
            <a:fld id="{AAD9FF7F-6988-44CC-821B-644E70CD2F73}" type="datetimeFigureOut">
              <a:rPr lang="en-US" smtClean="0"/>
              <a:t>11/6/2020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32" name="Rectangle 31"/>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40341501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grpSp>
        <p:nvGrpSpPr>
          <p:cNvPr id="18" name="Group 17"/>
          <p:cNvGrpSpPr/>
          <p:nvPr/>
        </p:nvGrpSpPr>
        <p:grpSpPr>
          <a:xfrm>
            <a:off x="0" y="-2373"/>
            <a:ext cx="12192000" cy="6867027"/>
            <a:chOff x="0" y="-2373"/>
            <a:chExt cx="12192000" cy="6867027"/>
          </a:xfrm>
        </p:grpSpPr>
        <p:sp>
          <p:nvSpPr>
            <p:cNvPr id="10" name="Rectangle 9"/>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1"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4" y="5033068"/>
            <a:ext cx="8825659" cy="860400"/>
          </a:xfrm>
        </p:spPr>
        <p:txBody>
          <a:bodyPr anchor="t"/>
          <a:lstStyle>
            <a:lvl1pPr marL="0" indent="0" algn="l">
              <a:buNone/>
              <a:defRPr sz="2000" cap="none">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5C12C299-16B2-4475-990D-751901EACC14}" type="datetimeFigureOut">
              <a:rPr lang="en-US" smtClean="0"/>
              <a:t>11/6/2020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2" name="Rectangle 11"/>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7205771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54954" y="2617299"/>
            <a:ext cx="312916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6" name="Text Placeholder 3"/>
          <p:cNvSpPr>
            <a:spLocks noGrp="1"/>
          </p:cNvSpPr>
          <p:nvPr>
            <p:ph type="body" sz="half" idx="15"/>
          </p:nvPr>
        </p:nvSpPr>
        <p:spPr>
          <a:xfrm>
            <a:off x="1154954" y="3193561"/>
            <a:ext cx="3129168" cy="283349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Text Placeholder 4"/>
          <p:cNvSpPr>
            <a:spLocks noGrp="1"/>
          </p:cNvSpPr>
          <p:nvPr>
            <p:ph type="body" sz="quarter" idx="3"/>
          </p:nvPr>
        </p:nvSpPr>
        <p:spPr>
          <a:xfrm>
            <a:off x="4512721" y="2603502"/>
            <a:ext cx="3145380"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9" name="Text Placeholder 3"/>
          <p:cNvSpPr>
            <a:spLocks noGrp="1"/>
          </p:cNvSpPr>
          <p:nvPr>
            <p:ph type="body" sz="half" idx="16"/>
          </p:nvPr>
        </p:nvSpPr>
        <p:spPr>
          <a:xfrm>
            <a:off x="4512721" y="3193561"/>
            <a:ext cx="3145380" cy="283349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4" name="Text Placeholder 4"/>
          <p:cNvSpPr>
            <a:spLocks noGrp="1"/>
          </p:cNvSpPr>
          <p:nvPr>
            <p:ph type="body" sz="quarter" idx="13"/>
          </p:nvPr>
        </p:nvSpPr>
        <p:spPr>
          <a:xfrm>
            <a:off x="7886700" y="2617299"/>
            <a:ext cx="3161029" cy="576261"/>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0" name="Text Placeholder 3"/>
          <p:cNvSpPr>
            <a:spLocks noGrp="1"/>
          </p:cNvSpPr>
          <p:nvPr>
            <p:ph type="body" sz="half" idx="17"/>
          </p:nvPr>
        </p:nvSpPr>
        <p:spPr>
          <a:xfrm>
            <a:off x="7886700" y="3193561"/>
            <a:ext cx="3164719" cy="28334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cxnSp>
        <p:nvCxnSpPr>
          <p:cNvPr id="22" name="Straight Connector 21"/>
          <p:cNvCxnSpPr/>
          <p:nvPr/>
        </p:nvCxnSpPr>
        <p:spPr>
          <a:xfrm>
            <a:off x="4403971" y="2569633"/>
            <a:ext cx="0" cy="3492499"/>
          </a:xfrm>
          <a:prstGeom prst="line">
            <a:avLst/>
          </a:prstGeom>
          <a:ln w="12700" cmpd="sng">
            <a:solidFill>
              <a:schemeClr val="accent1">
                <a:alpha val="41000"/>
              </a:schemeClr>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a:off x="7772401" y="2569633"/>
            <a:ext cx="0" cy="3492499"/>
          </a:xfrm>
          <a:prstGeom prst="line">
            <a:avLst/>
          </a:prstGeom>
          <a:ln w="12700" cmpd="sng">
            <a:solidFill>
              <a:schemeClr val="accent1">
                <a:alpha val="41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9FE86839-B9D8-4651-8783-F325ECE74E65}" type="datetimeFigureOut">
              <a:rPr lang="en-US" smtClean="0"/>
              <a:t>11/6/2020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53056692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54952" y="4532845"/>
            <a:ext cx="305043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9" name="Picture Placeholder 2"/>
          <p:cNvSpPr>
            <a:spLocks noGrp="1" noChangeAspect="1"/>
          </p:cNvSpPr>
          <p:nvPr>
            <p:ph type="pic" idx="15"/>
          </p:nvPr>
        </p:nvSpPr>
        <p:spPr>
          <a:xfrm>
            <a:off x="1334552"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22" name="Text Placeholder 3"/>
          <p:cNvSpPr>
            <a:spLocks noGrp="1"/>
          </p:cNvSpPr>
          <p:nvPr>
            <p:ph type="body" sz="half" idx="18"/>
          </p:nvPr>
        </p:nvSpPr>
        <p:spPr>
          <a:xfrm>
            <a:off x="1154953" y="5109107"/>
            <a:ext cx="3050437" cy="91794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Text Placeholder 4"/>
          <p:cNvSpPr>
            <a:spLocks noGrp="1"/>
          </p:cNvSpPr>
          <p:nvPr>
            <p:ph type="body" sz="quarter" idx="3"/>
          </p:nvPr>
        </p:nvSpPr>
        <p:spPr>
          <a:xfrm>
            <a:off x="4572537" y="4532846"/>
            <a:ext cx="3046766" cy="651156"/>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30" name="Picture Placeholder 2"/>
          <p:cNvSpPr>
            <a:spLocks noGrp="1" noChangeAspect="1"/>
          </p:cNvSpPr>
          <p:nvPr>
            <p:ph type="pic" idx="21"/>
          </p:nvPr>
        </p:nvSpPr>
        <p:spPr>
          <a:xfrm>
            <a:off x="4748463" y="2603500"/>
            <a:ext cx="2691241"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23" name="Text Placeholder 3"/>
          <p:cNvSpPr>
            <a:spLocks noGrp="1"/>
          </p:cNvSpPr>
          <p:nvPr>
            <p:ph type="body" sz="half" idx="19"/>
          </p:nvPr>
        </p:nvSpPr>
        <p:spPr>
          <a:xfrm>
            <a:off x="4568865" y="5184002"/>
            <a:ext cx="3050438" cy="84305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4" name="Text Placeholder 4"/>
          <p:cNvSpPr>
            <a:spLocks noGrp="1"/>
          </p:cNvSpPr>
          <p:nvPr>
            <p:ph type="body" sz="quarter" idx="13"/>
          </p:nvPr>
        </p:nvSpPr>
        <p:spPr>
          <a:xfrm>
            <a:off x="7983434" y="4532847"/>
            <a:ext cx="3050438" cy="651154"/>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31"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24" name="Text Placeholder 3"/>
          <p:cNvSpPr>
            <a:spLocks noGrp="1"/>
          </p:cNvSpPr>
          <p:nvPr>
            <p:ph type="body" sz="half" idx="20"/>
          </p:nvPr>
        </p:nvSpPr>
        <p:spPr>
          <a:xfrm>
            <a:off x="7983434" y="5184001"/>
            <a:ext cx="3050437" cy="843054"/>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cxnSp>
        <p:nvCxnSpPr>
          <p:cNvPr id="17" name="Straight Connector 16"/>
          <p:cNvCxnSpPr/>
          <p:nvPr/>
        </p:nvCxnSpPr>
        <p:spPr>
          <a:xfrm>
            <a:off x="4388153" y="2603500"/>
            <a:ext cx="0" cy="3517594"/>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801905" y="2603500"/>
            <a:ext cx="0" cy="34925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FD484F64-32F6-45C5-931F-ADC1662401D0}" type="datetimeFigureOut">
              <a:rPr lang="en-US" smtClean="0"/>
              <a:t>11/6/2020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01042789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154953" y="973668"/>
            <a:ext cx="8825660" cy="706964"/>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3086D93-FCAC-47E0-A2EE-787E62CA814C}" type="datetimeFigureOut">
              <a:rPr lang="en-US" smtClean="0"/>
              <a:t>11/6/2020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97016478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19" name="Group 18"/>
          <p:cNvGrpSpPr/>
          <p:nvPr/>
        </p:nvGrpSpPr>
        <p:grpSpPr>
          <a:xfrm>
            <a:off x="0" y="-2373"/>
            <a:ext cx="12192000" cy="6867027"/>
            <a:chOff x="0" y="-2373"/>
            <a:chExt cx="12192000" cy="6867027"/>
          </a:xfrm>
        </p:grpSpPr>
        <p:sp>
          <p:nvSpPr>
            <p:cNvPr id="11" name="Rectangle 10"/>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Rectangle 7"/>
            <p:cNvSpPr/>
            <p:nvPr/>
          </p:nvSpPr>
          <p:spPr>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76756" y="1278468"/>
            <a:ext cx="1413933" cy="4748589"/>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1154954" y="1278468"/>
            <a:ext cx="6247546" cy="474859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DA879A6-0FD0-4734-A311-86BFCA472E6E}" type="datetimeFigureOut">
              <a:rPr lang="en-US" smtClean="0"/>
              <a:t>11/6/2020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5637065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9C9CA7B-DFD4-44B5-8C60-D14B8CD1FB59}" type="datetimeFigureOut">
              <a:rPr lang="en-US" smtClean="0"/>
              <a:t>11/6/2020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7196765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13" name="Group 12"/>
          <p:cNvGrpSpPr/>
          <p:nvPr/>
        </p:nvGrpSpPr>
        <p:grpSpPr>
          <a:xfrm>
            <a:off x="0" y="-2373"/>
            <a:ext cx="12192000" cy="6867027"/>
            <a:chOff x="0" y="-2373"/>
            <a:chExt cx="12192000" cy="6867027"/>
          </a:xfrm>
        </p:grpSpPr>
        <p:sp>
          <p:nvSpPr>
            <p:cNvPr id="11" name="Rectangle 10"/>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6" y="2677645"/>
            <a:ext cx="4351023" cy="2283824"/>
          </a:xfrm>
        </p:spPr>
        <p:txBody>
          <a:bodyPr anchor="ctr"/>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895558" y="2677644"/>
            <a:ext cx="3755379" cy="2283823"/>
          </a:xfrm>
        </p:spPr>
        <p:txBody>
          <a:bodyPr anchor="ctr"/>
          <a:lstStyle>
            <a:lvl1pPr marL="0" indent="0" algn="l">
              <a:buNone/>
              <a:defRPr sz="20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F34E6425-0181-43F2-84FC-787E803FD2F8}" type="datetimeFigureOut">
              <a:rPr lang="en-US" smtClean="0"/>
              <a:t>11/6/2020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5" name="Rectangle 14"/>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0319851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BDB8791-F1B0-41E7-B7FD-A781E65C4266}" type="datetimeFigureOut">
              <a:rPr lang="en-US" smtClean="0"/>
              <a:t>11/6/2020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6922842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208710" y="3179762"/>
            <a:ext cx="4825159" cy="2840039"/>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FDD63B2-E120-4ED8-B27B-C685F510A5FE}" type="datetimeFigureOut">
              <a:rPr lang="en-US" smtClean="0"/>
              <a:t>11/6/2020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2495139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AA18ACC-A947-437B-A130-35BD54FDF1E9}" type="datetimeFigureOut">
              <a:rPr lang="en-US" smtClean="0"/>
              <a:t>11/6/2020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3117823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C8D7E02-BCB8-4D50-A234-369438C08659}" type="datetimeFigureOut">
              <a:rPr lang="en-US" smtClean="0"/>
              <a:t>11/6/2020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00398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14" name="Group 13"/>
          <p:cNvGrpSpPr/>
          <p:nvPr/>
        </p:nvGrpSpPr>
        <p:grpSpPr>
          <a:xfrm>
            <a:off x="0" y="-2373"/>
            <a:ext cx="12192000" cy="6867027"/>
            <a:chOff x="0" y="-2373"/>
            <a:chExt cx="12192000" cy="6867027"/>
          </a:xfrm>
        </p:grpSpPr>
        <p:sp>
          <p:nvSpPr>
            <p:cNvPr id="12" name="Rectangle 11"/>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6" name="Oval 15"/>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8" name="Rectangle 7"/>
            <p:cNvSpPr/>
            <p:nvPr/>
          </p:nvSpPr>
          <p:spPr>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0"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9"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1295400"/>
            <a:ext cx="2793159" cy="16002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5781146" y="1447800"/>
            <a:ext cx="5190065" cy="4572000"/>
          </a:xfrm>
        </p:spPr>
        <p:txBody>
          <a:bodyPr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bwMode="gray">
          <a:xfrm>
            <a:off x="1154955" y="2895600"/>
            <a:ext cx="2793158" cy="3129279"/>
          </a:xfrm>
        </p:spPr>
        <p:txBody>
          <a:bodyPr/>
          <a:lstStyle>
            <a:lvl1pPr marL="0" indent="0">
              <a:buNone/>
              <a:defRPr sz="1400">
                <a:solidFill>
                  <a:schemeClr val="accent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76E86A4C-8E40-4F87-A4F0-01A0687C5742}" type="datetimeFigureOut">
              <a:rPr lang="en-US" smtClean="0"/>
              <a:t>11/6/2020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5" name="Rectangle 14"/>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556916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20" name="Group 19"/>
          <p:cNvGrpSpPr/>
          <p:nvPr/>
        </p:nvGrpSpPr>
        <p:grpSpPr>
          <a:xfrm>
            <a:off x="0" y="-2373"/>
            <a:ext cx="12192000" cy="6867027"/>
            <a:chOff x="0" y="-2373"/>
            <a:chExt cx="12192000" cy="6867027"/>
          </a:xfrm>
        </p:grpSpPr>
        <p:sp>
          <p:nvSpPr>
            <p:cNvPr id="12" name="Rectangle 11"/>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8" name="Rectangle 7"/>
            <p:cNvSpPr/>
            <p:nvPr/>
          </p:nvSpPr>
          <p:spPr>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0"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3907" y="1693332"/>
            <a:ext cx="3860260" cy="1735668"/>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4" name="Text Placeholder 3"/>
          <p:cNvSpPr>
            <a:spLocks noGrp="1"/>
          </p:cNvSpPr>
          <p:nvPr>
            <p:ph type="body" sz="half" idx="2"/>
          </p:nvPr>
        </p:nvSpPr>
        <p:spPr bwMode="gray">
          <a:xfrm>
            <a:off x="1154955" y="3657600"/>
            <a:ext cx="3859212" cy="1371600"/>
          </a:xfrm>
        </p:spPr>
        <p:txBody>
          <a:bodyPr>
            <a:normAutofit/>
          </a:bodyPr>
          <a:lstStyle>
            <a:lvl1pPr marL="0" indent="0">
              <a:buNone/>
              <a:defRPr sz="1400">
                <a:solidFill>
                  <a:schemeClr val="accent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35E72C73-2D91-4E12-BA25-F0AA0C03599B}" type="datetimeFigureOut">
              <a:rPr lang="en-US" smtClean="0"/>
              <a:t>11/6/2020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4123426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9" name="Group 8"/>
          <p:cNvGrpSpPr/>
          <p:nvPr/>
        </p:nvGrpSpPr>
        <p:grpSpPr>
          <a:xfrm>
            <a:off x="0" y="-2373"/>
            <a:ext cx="12192000" cy="6867027"/>
            <a:chOff x="0" y="-2373"/>
            <a:chExt cx="12192000" cy="6867027"/>
          </a:xfrm>
        </p:grpSpPr>
        <p:sp>
          <p:nvSpPr>
            <p:cNvPr id="26" name="Rectangle 25"/>
            <p:cNvSpPr/>
            <p:nvPr/>
          </p:nvSpPr>
          <p:spPr>
            <a:xfrm>
              <a:off x="0" y="0"/>
              <a:ext cx="12192000" cy="6858000"/>
            </a:xfrm>
            <a:prstGeom prst="rect">
              <a:avLst/>
            </a:prstGeom>
            <a:blipFill>
              <a:blip r:embed="rId19">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20"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21"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3" y="973668"/>
            <a:ext cx="8761413" cy="706964"/>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3" name="Text Placeholder 2"/>
          <p:cNvSpPr>
            <a:spLocks noGrp="1"/>
          </p:cNvSpPr>
          <p:nvPr>
            <p:ph type="body" idx="1"/>
          </p:nvPr>
        </p:nvSpPr>
        <p:spPr>
          <a:xfrm>
            <a:off x="1154955" y="2603500"/>
            <a:ext cx="8761412" cy="341630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650938" y="6394061"/>
            <a:ext cx="990599" cy="304799"/>
          </a:xfrm>
          <a:prstGeom prst="rect">
            <a:avLst/>
          </a:prstGeom>
        </p:spPr>
        <p:txBody>
          <a:bodyPr vert="horz" lIns="91440" tIns="45720" rIns="91440" bIns="45720" rtlCol="0" anchor="t"/>
          <a:lstStyle>
            <a:lvl1pPr algn="r">
              <a:defRPr sz="1000" b="1" i="0">
                <a:solidFill>
                  <a:schemeClr val="accent1"/>
                </a:solidFill>
              </a:defRPr>
            </a:lvl1pPr>
          </a:lstStyle>
          <a:p>
            <a:fld id="{2BE451C3-0FF4-47C4-B829-773ADF60F88C}" type="datetimeFigureOut">
              <a:rPr lang="en-US" smtClean="0"/>
              <a:t>11/6/2020</a:t>
            </a:fld>
            <a:endParaRPr lang="en-US" dirty="0"/>
          </a:p>
        </p:txBody>
      </p:sp>
      <p:sp>
        <p:nvSpPr>
          <p:cNvPr id="5" name="Footer Placeholder 4"/>
          <p:cNvSpPr>
            <a:spLocks noGrp="1"/>
          </p:cNvSpPr>
          <p:nvPr>
            <p:ph type="ftr" sz="quarter" idx="3"/>
          </p:nvPr>
        </p:nvSpPr>
        <p:spPr>
          <a:xfrm>
            <a:off x="528358" y="6391838"/>
            <a:ext cx="3859795" cy="304801"/>
          </a:xfrm>
          <a:prstGeom prst="rect">
            <a:avLst/>
          </a:prstGeom>
        </p:spPr>
        <p:txBody>
          <a:bodyPr vert="horz" lIns="91440" tIns="45720" rIns="91440" bIns="45720" rtlCol="0" anchor="b"/>
          <a:lstStyle>
            <a:lvl1pPr algn="l">
              <a:defRPr sz="1000" b="1" i="0">
                <a:solidFill>
                  <a:schemeClr val="accent1"/>
                </a:solidFill>
                <a:latin typeface="+mn-lt"/>
              </a:defRPr>
            </a:lvl1pPr>
          </a:lstStyle>
          <a:p>
            <a:endParaRPr lang="en-US" dirty="0"/>
          </a:p>
        </p:txBody>
      </p:sp>
      <p:sp>
        <p:nvSpPr>
          <p:cNvPr id="22" name="Rectangle 21"/>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a:xfrm>
            <a:off x="10352540" y="295729"/>
            <a:ext cx="838199" cy="767687"/>
          </a:xfrm>
          <a:prstGeom prst="rect">
            <a:avLst/>
          </a:prstGeom>
        </p:spPr>
        <p:txBody>
          <a:bodyPr vert="horz" lIns="91440" tIns="45720" rIns="91440" bIns="45720" rtlCol="0" anchor="b"/>
          <a:lstStyle>
            <a:lvl1pPr algn="ctr">
              <a:defRPr sz="2800" b="0" i="0">
                <a:solidFill>
                  <a:schemeClr val="bg1"/>
                </a:solidFill>
                <a:latin typeface="+mn-lt"/>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899713097"/>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 id="2147483686" r:id="rId12"/>
    <p:sldLayoutId id="2147483687" r:id="rId13"/>
    <p:sldLayoutId id="2147483688" r:id="rId14"/>
    <p:sldLayoutId id="2147483689" r:id="rId15"/>
    <p:sldLayoutId id="2147483690" r:id="rId16"/>
    <p:sldLayoutId id="2147483691" r:id="rId17"/>
  </p:sldLayoutIdLst>
  <p:hf sldNum="0" hdr="0" ftr="0" dt="0"/>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6.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14.xml"/></Relationships>
</file>

<file path=ppt/slides/_rels/slide7.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chart" Target="../charts/chart3.xml"/><Relationship Id="rId1" Type="http://schemas.openxmlformats.org/officeDocument/2006/relationships/slideLayout" Target="../slideLayouts/slideLayout14.xml"/><Relationship Id="rId5" Type="http://schemas.openxmlformats.org/officeDocument/2006/relationships/image" Target="../media/image3.png"/><Relationship Id="rId4" Type="http://schemas.openxmlformats.org/officeDocument/2006/relationships/chart" Target="../charts/char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900BC4-6684-B940-976B-1650BA06EC8E}"/>
              </a:ext>
            </a:extLst>
          </p:cNvPr>
          <p:cNvSpPr>
            <a:spLocks noGrp="1"/>
          </p:cNvSpPr>
          <p:nvPr>
            <p:ph type="ctrTitle"/>
          </p:nvPr>
        </p:nvSpPr>
        <p:spPr/>
        <p:txBody>
          <a:bodyPr/>
          <a:lstStyle/>
          <a:p>
            <a:r>
              <a:rPr lang="en-US" dirty="0"/>
              <a:t>New York City, Department of Education</a:t>
            </a:r>
          </a:p>
        </p:txBody>
      </p:sp>
      <p:sp>
        <p:nvSpPr>
          <p:cNvPr id="3" name="Subtitle 2">
            <a:extLst>
              <a:ext uri="{FF2B5EF4-FFF2-40B4-BE49-F238E27FC236}">
                <a16:creationId xmlns:a16="http://schemas.microsoft.com/office/drawing/2014/main" id="{E80884B1-2F66-4A48-B96E-866CCCDF3DB8}"/>
              </a:ext>
            </a:extLst>
          </p:cNvPr>
          <p:cNvSpPr>
            <a:spLocks noGrp="1"/>
          </p:cNvSpPr>
          <p:nvPr>
            <p:ph type="subTitle" idx="1"/>
          </p:nvPr>
        </p:nvSpPr>
        <p:spPr/>
        <p:txBody>
          <a:bodyPr/>
          <a:lstStyle/>
          <a:p>
            <a:r>
              <a:rPr lang="en-US" dirty="0"/>
              <a:t>Ways to improve food safety performance </a:t>
            </a:r>
          </a:p>
        </p:txBody>
      </p:sp>
      <p:pic>
        <p:nvPicPr>
          <p:cNvPr id="5" name="Picture 4">
            <a:extLst>
              <a:ext uri="{FF2B5EF4-FFF2-40B4-BE49-F238E27FC236}">
                <a16:creationId xmlns:a16="http://schemas.microsoft.com/office/drawing/2014/main" id="{6ECDAC0D-1643-444E-A7CB-98A948A48CE1}"/>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869680" y="5012966"/>
            <a:ext cx="1835150" cy="861420"/>
          </a:xfrm>
          <a:prstGeom prst="rect">
            <a:avLst/>
          </a:prstGeom>
          <a:noFill/>
          <a:ln>
            <a:noFill/>
          </a:ln>
        </p:spPr>
      </p:pic>
    </p:spTree>
    <p:extLst>
      <p:ext uri="{BB962C8B-B14F-4D97-AF65-F5344CB8AC3E}">
        <p14:creationId xmlns:p14="http://schemas.microsoft.com/office/powerpoint/2010/main" val="35550737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ADCB55C-08B1-BB49-9ADC-1D05798459BA}"/>
              </a:ext>
            </a:extLst>
          </p:cNvPr>
          <p:cNvSpPr>
            <a:spLocks noGrp="1"/>
          </p:cNvSpPr>
          <p:nvPr>
            <p:ph idx="1"/>
          </p:nvPr>
        </p:nvSpPr>
        <p:spPr/>
        <p:txBody>
          <a:bodyPr>
            <a:normAutofit/>
          </a:bodyPr>
          <a:lstStyle/>
          <a:p>
            <a:r>
              <a:rPr lang="en-US" b="1" dirty="0">
                <a:solidFill>
                  <a:schemeClr val="tx1"/>
                </a:solidFill>
              </a:rPr>
              <a:t>We have an internal Food Safety Director who oversees Food Safety Advisors and Quality Insurance Inspectors. They are trained on HACCP principals and are Serve Safe certified. This internal team conducts on site inspections of our food service locations as well as our suppliers. They inspect and provide in-service trainings to ensure that our Standards are met and DOH inspections go well. </a:t>
            </a:r>
          </a:p>
          <a:p>
            <a:pPr lvl="1"/>
            <a:r>
              <a:rPr lang="en-US" dirty="0">
                <a:solidFill>
                  <a:schemeClr val="tx1"/>
                </a:solidFill>
              </a:rPr>
              <a:t>Each food safety advisor reviews about 1300 schools per academic year. </a:t>
            </a:r>
          </a:p>
          <a:p>
            <a:pPr lvl="1"/>
            <a:r>
              <a:rPr lang="en-US" dirty="0">
                <a:solidFill>
                  <a:schemeClr val="tx1"/>
                </a:solidFill>
              </a:rPr>
              <a:t>Each QAS inspector inspects about 4 distributors, and 1300 schools per year. </a:t>
            </a:r>
          </a:p>
          <a:p>
            <a:pPr lvl="1"/>
            <a:r>
              <a:rPr lang="en-US" dirty="0">
                <a:solidFill>
                  <a:schemeClr val="tx1"/>
                </a:solidFill>
              </a:rPr>
              <a:t>During reviews they mimic inspections done by agencies such as the NYC DOH and FDA. </a:t>
            </a:r>
          </a:p>
          <a:p>
            <a:endParaRPr lang="en-US" dirty="0"/>
          </a:p>
        </p:txBody>
      </p:sp>
      <p:sp>
        <p:nvSpPr>
          <p:cNvPr id="4" name="Title 1">
            <a:extLst>
              <a:ext uri="{FF2B5EF4-FFF2-40B4-BE49-F238E27FC236}">
                <a16:creationId xmlns:a16="http://schemas.microsoft.com/office/drawing/2014/main" id="{EF8DE731-00A6-F64F-93D5-7C26A57C40A5}"/>
              </a:ext>
            </a:extLst>
          </p:cNvPr>
          <p:cNvSpPr>
            <a:spLocks noGrp="1"/>
          </p:cNvSpPr>
          <p:nvPr>
            <p:ph type="title"/>
          </p:nvPr>
        </p:nvSpPr>
        <p:spPr/>
        <p:txBody>
          <a:bodyPr/>
          <a:lstStyle/>
          <a:p>
            <a:r>
              <a:rPr lang="en-US" dirty="0"/>
              <a:t>WAYS TO IMPROVE FOOD SAFETY PERFORMANCE</a:t>
            </a:r>
          </a:p>
        </p:txBody>
      </p:sp>
      <p:pic>
        <p:nvPicPr>
          <p:cNvPr id="5" name="Picture 4">
            <a:extLst>
              <a:ext uri="{FF2B5EF4-FFF2-40B4-BE49-F238E27FC236}">
                <a16:creationId xmlns:a16="http://schemas.microsoft.com/office/drawing/2014/main" id="{424B7C25-3FE4-483E-9BF9-077CDA903C23}"/>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787255" y="5589090"/>
            <a:ext cx="1835150" cy="861420"/>
          </a:xfrm>
          <a:prstGeom prst="rect">
            <a:avLst/>
          </a:prstGeom>
          <a:noFill/>
          <a:ln>
            <a:noFill/>
          </a:ln>
        </p:spPr>
      </p:pic>
    </p:spTree>
    <p:extLst>
      <p:ext uri="{BB962C8B-B14F-4D97-AF65-F5344CB8AC3E}">
        <p14:creationId xmlns:p14="http://schemas.microsoft.com/office/powerpoint/2010/main" val="20894185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69D7C8-EB94-EE4A-B60D-C289CB657C27}"/>
              </a:ext>
            </a:extLst>
          </p:cNvPr>
          <p:cNvSpPr>
            <a:spLocks noGrp="1"/>
          </p:cNvSpPr>
          <p:nvPr>
            <p:ph type="title"/>
          </p:nvPr>
        </p:nvSpPr>
        <p:spPr/>
        <p:txBody>
          <a:bodyPr/>
          <a:lstStyle/>
          <a:p>
            <a:r>
              <a:rPr lang="en-US" dirty="0"/>
              <a:t>WAYS TO IMPROVE FOOD SAFETY PERFORMANCE (Internal)</a:t>
            </a:r>
          </a:p>
        </p:txBody>
      </p:sp>
      <p:sp>
        <p:nvSpPr>
          <p:cNvPr id="3" name="Content Placeholder 2">
            <a:extLst>
              <a:ext uri="{FF2B5EF4-FFF2-40B4-BE49-F238E27FC236}">
                <a16:creationId xmlns:a16="http://schemas.microsoft.com/office/drawing/2014/main" id="{64DC1497-9A93-D445-BADD-7433B83106B8}"/>
              </a:ext>
            </a:extLst>
          </p:cNvPr>
          <p:cNvSpPr>
            <a:spLocks noGrp="1"/>
          </p:cNvSpPr>
          <p:nvPr>
            <p:ph sz="half" idx="1"/>
          </p:nvPr>
        </p:nvSpPr>
        <p:spPr/>
        <p:txBody>
          <a:bodyPr>
            <a:normAutofit/>
          </a:bodyPr>
          <a:lstStyle/>
          <a:p>
            <a:r>
              <a:rPr lang="en-US" b="1" dirty="0">
                <a:solidFill>
                  <a:schemeClr val="tx1"/>
                </a:solidFill>
              </a:rPr>
              <a:t>Inspections</a:t>
            </a:r>
          </a:p>
          <a:p>
            <a:pPr lvl="1"/>
            <a:r>
              <a:rPr lang="en-US" dirty="0">
                <a:solidFill>
                  <a:schemeClr val="tx1"/>
                </a:solidFill>
              </a:rPr>
              <a:t>Conducted along side with Cook-in-Charge and/or SFSM.</a:t>
            </a:r>
          </a:p>
          <a:p>
            <a:pPr lvl="1"/>
            <a:r>
              <a:rPr lang="en-US" dirty="0">
                <a:solidFill>
                  <a:schemeClr val="tx1"/>
                </a:solidFill>
              </a:rPr>
              <a:t>In service trainings conducted in real time.</a:t>
            </a:r>
          </a:p>
          <a:p>
            <a:pPr lvl="1"/>
            <a:r>
              <a:rPr lang="en-US" dirty="0">
                <a:solidFill>
                  <a:schemeClr val="tx1"/>
                </a:solidFill>
              </a:rPr>
              <a:t>Corrective actions made during inspections on the procedures in place for food safety and sanitation.</a:t>
            </a:r>
          </a:p>
          <a:p>
            <a:pPr lvl="1"/>
            <a:r>
              <a:rPr lang="en-US" dirty="0">
                <a:solidFill>
                  <a:schemeClr val="tx1"/>
                </a:solidFill>
              </a:rPr>
              <a:t>Standard report allows for metrics to be maintained and compared to previous inspection. </a:t>
            </a:r>
          </a:p>
          <a:p>
            <a:endParaRPr lang="en-US" dirty="0">
              <a:solidFill>
                <a:schemeClr val="tx1"/>
              </a:solidFill>
            </a:endParaRPr>
          </a:p>
        </p:txBody>
      </p:sp>
      <p:sp>
        <p:nvSpPr>
          <p:cNvPr id="4" name="Content Placeholder 3">
            <a:extLst>
              <a:ext uri="{FF2B5EF4-FFF2-40B4-BE49-F238E27FC236}">
                <a16:creationId xmlns:a16="http://schemas.microsoft.com/office/drawing/2014/main" id="{603173F7-155D-7A4B-8786-267DEEBEE73F}"/>
              </a:ext>
            </a:extLst>
          </p:cNvPr>
          <p:cNvSpPr>
            <a:spLocks noGrp="1"/>
          </p:cNvSpPr>
          <p:nvPr>
            <p:ph sz="half" idx="2"/>
          </p:nvPr>
        </p:nvSpPr>
        <p:spPr/>
        <p:txBody>
          <a:bodyPr>
            <a:normAutofit/>
          </a:bodyPr>
          <a:lstStyle/>
          <a:p>
            <a:r>
              <a:rPr lang="en-US" b="1" dirty="0"/>
              <a:t>Best Practices</a:t>
            </a:r>
          </a:p>
          <a:p>
            <a:pPr lvl="1"/>
            <a:r>
              <a:rPr lang="en-US" dirty="0">
                <a:solidFill>
                  <a:schemeClr val="tx1"/>
                </a:solidFill>
              </a:rPr>
              <a:t>In service training conducted</a:t>
            </a:r>
          </a:p>
          <a:p>
            <a:pPr lvl="1"/>
            <a:r>
              <a:rPr lang="en-US" dirty="0">
                <a:solidFill>
                  <a:schemeClr val="tx1"/>
                </a:solidFill>
              </a:rPr>
              <a:t>Standing agenda item on monthly operations meetings (Supervisors)</a:t>
            </a:r>
          </a:p>
          <a:p>
            <a:pPr lvl="1"/>
            <a:r>
              <a:rPr lang="en-US" dirty="0">
                <a:solidFill>
                  <a:schemeClr val="tx1"/>
                </a:solidFill>
              </a:rPr>
              <a:t>Updated Food Safety Plan annually to include Food Safety SOPs</a:t>
            </a:r>
          </a:p>
          <a:p>
            <a:pPr lvl="1"/>
            <a:r>
              <a:rPr lang="en-US" dirty="0">
                <a:solidFill>
                  <a:schemeClr val="tx1"/>
                </a:solidFill>
              </a:rPr>
              <a:t>Kitchen Food Safety Check List</a:t>
            </a:r>
          </a:p>
        </p:txBody>
      </p:sp>
      <p:pic>
        <p:nvPicPr>
          <p:cNvPr id="5" name="Picture 4">
            <a:extLst>
              <a:ext uri="{FF2B5EF4-FFF2-40B4-BE49-F238E27FC236}">
                <a16:creationId xmlns:a16="http://schemas.microsoft.com/office/drawing/2014/main" id="{6687E4A9-AEDB-4E25-B4EF-AC28341A9AF9}"/>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787255" y="5703846"/>
            <a:ext cx="1835150" cy="861420"/>
          </a:xfrm>
          <a:prstGeom prst="rect">
            <a:avLst/>
          </a:prstGeom>
          <a:noFill/>
          <a:ln>
            <a:noFill/>
          </a:ln>
        </p:spPr>
      </p:pic>
    </p:spTree>
    <p:extLst>
      <p:ext uri="{BB962C8B-B14F-4D97-AF65-F5344CB8AC3E}">
        <p14:creationId xmlns:p14="http://schemas.microsoft.com/office/powerpoint/2010/main" val="196173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69D7C8-EB94-EE4A-B60D-C289CB657C27}"/>
              </a:ext>
            </a:extLst>
          </p:cNvPr>
          <p:cNvSpPr>
            <a:spLocks noGrp="1"/>
          </p:cNvSpPr>
          <p:nvPr>
            <p:ph type="title"/>
          </p:nvPr>
        </p:nvSpPr>
        <p:spPr/>
        <p:txBody>
          <a:bodyPr/>
          <a:lstStyle/>
          <a:p>
            <a:r>
              <a:rPr lang="en-US" dirty="0"/>
              <a:t>WAYS TO IMPROVE FOOD SAFETY PERFORMANCE (External)</a:t>
            </a:r>
          </a:p>
        </p:txBody>
      </p:sp>
      <p:sp>
        <p:nvSpPr>
          <p:cNvPr id="3" name="Content Placeholder 2">
            <a:extLst>
              <a:ext uri="{FF2B5EF4-FFF2-40B4-BE49-F238E27FC236}">
                <a16:creationId xmlns:a16="http://schemas.microsoft.com/office/drawing/2014/main" id="{64DC1497-9A93-D445-BADD-7433B83106B8}"/>
              </a:ext>
            </a:extLst>
          </p:cNvPr>
          <p:cNvSpPr>
            <a:spLocks noGrp="1"/>
          </p:cNvSpPr>
          <p:nvPr>
            <p:ph sz="half" idx="1"/>
          </p:nvPr>
        </p:nvSpPr>
        <p:spPr/>
        <p:txBody>
          <a:bodyPr/>
          <a:lstStyle/>
          <a:p>
            <a:r>
              <a:rPr lang="en-US" b="1" dirty="0"/>
              <a:t>Inspections</a:t>
            </a:r>
          </a:p>
          <a:p>
            <a:pPr lvl="1"/>
            <a:r>
              <a:rPr lang="en-US" dirty="0">
                <a:solidFill>
                  <a:schemeClr val="tx1"/>
                </a:solidFill>
              </a:rPr>
              <a:t>Conducted at the distributor warehouse: facilities, equipment, Food Safety, product storage and rotation. </a:t>
            </a:r>
          </a:p>
          <a:p>
            <a:pPr lvl="1"/>
            <a:r>
              <a:rPr lang="en-US" dirty="0">
                <a:solidFill>
                  <a:schemeClr val="tx1"/>
                </a:solidFill>
              </a:rPr>
              <a:t>Standardized form used</a:t>
            </a:r>
          </a:p>
          <a:p>
            <a:pPr lvl="1"/>
            <a:r>
              <a:rPr lang="en-US" dirty="0">
                <a:solidFill>
                  <a:schemeClr val="tx1"/>
                </a:solidFill>
              </a:rPr>
              <a:t>Metrics maintained for performance review. </a:t>
            </a:r>
          </a:p>
          <a:p>
            <a:pPr lvl="1"/>
            <a:r>
              <a:rPr lang="en-US" dirty="0">
                <a:solidFill>
                  <a:schemeClr val="tx1"/>
                </a:solidFill>
              </a:rPr>
              <a:t>Corrective action confirmed after made.</a:t>
            </a:r>
          </a:p>
          <a:p>
            <a:endParaRPr lang="en-US" dirty="0"/>
          </a:p>
        </p:txBody>
      </p:sp>
      <p:sp>
        <p:nvSpPr>
          <p:cNvPr id="4" name="Content Placeholder 3">
            <a:extLst>
              <a:ext uri="{FF2B5EF4-FFF2-40B4-BE49-F238E27FC236}">
                <a16:creationId xmlns:a16="http://schemas.microsoft.com/office/drawing/2014/main" id="{603173F7-155D-7A4B-8786-267DEEBEE73F}"/>
              </a:ext>
            </a:extLst>
          </p:cNvPr>
          <p:cNvSpPr>
            <a:spLocks noGrp="1"/>
          </p:cNvSpPr>
          <p:nvPr>
            <p:ph sz="half" idx="2"/>
          </p:nvPr>
        </p:nvSpPr>
        <p:spPr/>
        <p:txBody>
          <a:bodyPr/>
          <a:lstStyle/>
          <a:p>
            <a:r>
              <a:rPr lang="en-US" b="1" dirty="0"/>
              <a:t>Best Practices</a:t>
            </a:r>
          </a:p>
          <a:p>
            <a:pPr lvl="1"/>
            <a:r>
              <a:rPr lang="en-US" dirty="0"/>
              <a:t>In service training conducted</a:t>
            </a:r>
          </a:p>
          <a:p>
            <a:pPr lvl="1"/>
            <a:r>
              <a:rPr lang="en-US" dirty="0"/>
              <a:t>Quarterly distributor and vendor meetings allow for general observations to be shared.</a:t>
            </a:r>
          </a:p>
          <a:p>
            <a:pPr lvl="1"/>
            <a:endParaRPr lang="en-US" dirty="0"/>
          </a:p>
        </p:txBody>
      </p:sp>
      <p:pic>
        <p:nvPicPr>
          <p:cNvPr id="5" name="Picture 4">
            <a:extLst>
              <a:ext uri="{FF2B5EF4-FFF2-40B4-BE49-F238E27FC236}">
                <a16:creationId xmlns:a16="http://schemas.microsoft.com/office/drawing/2014/main" id="{6687E4A9-AEDB-4E25-B4EF-AC28341A9AF9}"/>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787255" y="5703846"/>
            <a:ext cx="1835150" cy="861420"/>
          </a:xfrm>
          <a:prstGeom prst="rect">
            <a:avLst/>
          </a:prstGeom>
          <a:noFill/>
          <a:ln>
            <a:noFill/>
          </a:ln>
        </p:spPr>
      </p:pic>
    </p:spTree>
    <p:extLst>
      <p:ext uri="{BB962C8B-B14F-4D97-AF65-F5344CB8AC3E}">
        <p14:creationId xmlns:p14="http://schemas.microsoft.com/office/powerpoint/2010/main" val="4927996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9B1A0E-BB73-934B-875F-1905222ACB7E}"/>
              </a:ext>
            </a:extLst>
          </p:cNvPr>
          <p:cNvSpPr>
            <a:spLocks noGrp="1"/>
          </p:cNvSpPr>
          <p:nvPr>
            <p:ph type="title"/>
          </p:nvPr>
        </p:nvSpPr>
        <p:spPr/>
        <p:txBody>
          <a:bodyPr/>
          <a:lstStyle/>
          <a:p>
            <a:r>
              <a:rPr lang="en-US" dirty="0"/>
              <a:t>WAYS TO IMPROVE FOOD SAFETY PERFORMANCE</a:t>
            </a:r>
          </a:p>
        </p:txBody>
      </p:sp>
      <p:sp>
        <p:nvSpPr>
          <p:cNvPr id="3" name="Text Placeholder 2">
            <a:extLst>
              <a:ext uri="{FF2B5EF4-FFF2-40B4-BE49-F238E27FC236}">
                <a16:creationId xmlns:a16="http://schemas.microsoft.com/office/drawing/2014/main" id="{C6E89821-4BCA-8140-A480-9AA75C4130F9}"/>
              </a:ext>
            </a:extLst>
          </p:cNvPr>
          <p:cNvSpPr>
            <a:spLocks noGrp="1"/>
          </p:cNvSpPr>
          <p:nvPr>
            <p:ph type="body" idx="1"/>
          </p:nvPr>
        </p:nvSpPr>
        <p:spPr>
          <a:xfrm>
            <a:off x="1044422" y="3843198"/>
            <a:ext cx="3129168" cy="576262"/>
          </a:xfrm>
        </p:spPr>
        <p:txBody>
          <a:bodyPr/>
          <a:lstStyle/>
          <a:p>
            <a:r>
              <a:rPr lang="en-US" dirty="0"/>
              <a:t>Number of Inspectors</a:t>
            </a:r>
          </a:p>
        </p:txBody>
      </p:sp>
      <p:sp>
        <p:nvSpPr>
          <p:cNvPr id="4" name="Text Placeholder 3">
            <a:extLst>
              <a:ext uri="{FF2B5EF4-FFF2-40B4-BE49-F238E27FC236}">
                <a16:creationId xmlns:a16="http://schemas.microsoft.com/office/drawing/2014/main" id="{AA7FD26A-6A2A-8B47-B2D2-B11191D24D90}"/>
              </a:ext>
            </a:extLst>
          </p:cNvPr>
          <p:cNvSpPr>
            <a:spLocks noGrp="1"/>
          </p:cNvSpPr>
          <p:nvPr>
            <p:ph type="body" sz="half" idx="15"/>
          </p:nvPr>
        </p:nvSpPr>
        <p:spPr>
          <a:xfrm>
            <a:off x="4576418" y="3625640"/>
            <a:ext cx="3129168" cy="2833496"/>
          </a:xfrm>
        </p:spPr>
        <p:txBody>
          <a:bodyPr>
            <a:normAutofit/>
          </a:bodyPr>
          <a:lstStyle/>
          <a:p>
            <a:r>
              <a:rPr lang="en-US" sz="2400" dirty="0">
                <a:ln w="0"/>
                <a:solidFill>
                  <a:schemeClr val="tx1"/>
                </a:solidFill>
                <a:effectLst>
                  <a:outerShdw blurRad="38100" dist="19050" dir="2700000" algn="tl" rotWithShape="0">
                    <a:schemeClr val="dk1">
                      <a:alpha val="40000"/>
                    </a:schemeClr>
                  </a:outerShdw>
                </a:effectLst>
              </a:rPr>
              <a:t>10 HACCP Advisors</a:t>
            </a:r>
          </a:p>
          <a:p>
            <a:r>
              <a:rPr lang="en-US" sz="2400" dirty="0">
                <a:ln w="0"/>
                <a:solidFill>
                  <a:schemeClr val="tx1"/>
                </a:solidFill>
                <a:effectLst>
                  <a:outerShdw blurRad="38100" dist="19050" dir="2700000" algn="tl" rotWithShape="0">
                    <a:schemeClr val="dk1">
                      <a:alpha val="40000"/>
                    </a:schemeClr>
                  </a:outerShdw>
                </a:effectLst>
              </a:rPr>
              <a:t>6 QAS inspectors</a:t>
            </a:r>
          </a:p>
        </p:txBody>
      </p:sp>
    </p:spTree>
    <p:extLst>
      <p:ext uri="{BB962C8B-B14F-4D97-AF65-F5344CB8AC3E}">
        <p14:creationId xmlns:p14="http://schemas.microsoft.com/office/powerpoint/2010/main" val="21462204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9B1A0E-BB73-934B-875F-1905222ACB7E}"/>
              </a:ext>
            </a:extLst>
          </p:cNvPr>
          <p:cNvSpPr>
            <a:spLocks noGrp="1"/>
          </p:cNvSpPr>
          <p:nvPr>
            <p:ph type="title"/>
          </p:nvPr>
        </p:nvSpPr>
        <p:spPr/>
        <p:txBody>
          <a:bodyPr/>
          <a:lstStyle/>
          <a:p>
            <a:r>
              <a:rPr lang="en-US" dirty="0"/>
              <a:t>WAYS TO IMPROVE FOOD SAFETY PERFORMANCE</a:t>
            </a:r>
          </a:p>
        </p:txBody>
      </p:sp>
      <p:sp>
        <p:nvSpPr>
          <p:cNvPr id="3" name="Text Placeholder 2">
            <a:extLst>
              <a:ext uri="{FF2B5EF4-FFF2-40B4-BE49-F238E27FC236}">
                <a16:creationId xmlns:a16="http://schemas.microsoft.com/office/drawing/2014/main" id="{C6E89821-4BCA-8140-A480-9AA75C4130F9}"/>
              </a:ext>
            </a:extLst>
          </p:cNvPr>
          <p:cNvSpPr>
            <a:spLocks noGrp="1"/>
          </p:cNvSpPr>
          <p:nvPr>
            <p:ph type="body" idx="1"/>
          </p:nvPr>
        </p:nvSpPr>
        <p:spPr/>
        <p:txBody>
          <a:bodyPr/>
          <a:lstStyle/>
          <a:p>
            <a:r>
              <a:rPr lang="en-US" dirty="0"/>
              <a:t>Number of DOH Violations</a:t>
            </a:r>
          </a:p>
        </p:txBody>
      </p:sp>
      <p:sp>
        <p:nvSpPr>
          <p:cNvPr id="4" name="Text Placeholder 3">
            <a:extLst>
              <a:ext uri="{FF2B5EF4-FFF2-40B4-BE49-F238E27FC236}">
                <a16:creationId xmlns:a16="http://schemas.microsoft.com/office/drawing/2014/main" id="{AA7FD26A-6A2A-8B47-B2D2-B11191D24D90}"/>
              </a:ext>
            </a:extLst>
          </p:cNvPr>
          <p:cNvSpPr>
            <a:spLocks noGrp="1"/>
          </p:cNvSpPr>
          <p:nvPr>
            <p:ph type="body" sz="half" idx="15"/>
          </p:nvPr>
        </p:nvSpPr>
        <p:spPr/>
        <p:txBody>
          <a:bodyPr/>
          <a:lstStyle/>
          <a:p>
            <a:endParaRPr lang="en-US" dirty="0"/>
          </a:p>
        </p:txBody>
      </p:sp>
      <p:sp>
        <p:nvSpPr>
          <p:cNvPr id="5" name="Text Placeholder 4">
            <a:extLst>
              <a:ext uri="{FF2B5EF4-FFF2-40B4-BE49-F238E27FC236}">
                <a16:creationId xmlns:a16="http://schemas.microsoft.com/office/drawing/2014/main" id="{6C25838F-3F68-D14E-8332-27DA440B60C4}"/>
              </a:ext>
            </a:extLst>
          </p:cNvPr>
          <p:cNvSpPr>
            <a:spLocks noGrp="1"/>
          </p:cNvSpPr>
          <p:nvPr>
            <p:ph type="body" sz="quarter" idx="3"/>
          </p:nvPr>
        </p:nvSpPr>
        <p:spPr/>
        <p:txBody>
          <a:bodyPr/>
          <a:lstStyle/>
          <a:p>
            <a:r>
              <a:rPr lang="en-US" dirty="0"/>
              <a:t>Number of DOH Inspections</a:t>
            </a:r>
          </a:p>
        </p:txBody>
      </p:sp>
      <p:sp>
        <p:nvSpPr>
          <p:cNvPr id="6" name="Text Placeholder 5">
            <a:extLst>
              <a:ext uri="{FF2B5EF4-FFF2-40B4-BE49-F238E27FC236}">
                <a16:creationId xmlns:a16="http://schemas.microsoft.com/office/drawing/2014/main" id="{66F6BDF9-496F-F940-B381-974041A6B853}"/>
              </a:ext>
            </a:extLst>
          </p:cNvPr>
          <p:cNvSpPr>
            <a:spLocks noGrp="1"/>
          </p:cNvSpPr>
          <p:nvPr>
            <p:ph type="body" sz="half" idx="16"/>
          </p:nvPr>
        </p:nvSpPr>
        <p:spPr/>
        <p:txBody>
          <a:bodyPr/>
          <a:lstStyle/>
          <a:p>
            <a:endParaRPr lang="en-US" dirty="0"/>
          </a:p>
        </p:txBody>
      </p:sp>
      <p:sp>
        <p:nvSpPr>
          <p:cNvPr id="7" name="Text Placeholder 6">
            <a:extLst>
              <a:ext uri="{FF2B5EF4-FFF2-40B4-BE49-F238E27FC236}">
                <a16:creationId xmlns:a16="http://schemas.microsoft.com/office/drawing/2014/main" id="{2DC2E1C1-37B8-3F4E-ACAB-4A23BA879D6F}"/>
              </a:ext>
            </a:extLst>
          </p:cNvPr>
          <p:cNvSpPr>
            <a:spLocks noGrp="1"/>
          </p:cNvSpPr>
          <p:nvPr>
            <p:ph type="body" sz="quarter" idx="13"/>
          </p:nvPr>
        </p:nvSpPr>
        <p:spPr/>
        <p:txBody>
          <a:bodyPr/>
          <a:lstStyle/>
          <a:p>
            <a:r>
              <a:rPr lang="en-US" dirty="0"/>
              <a:t>Quality Improvements</a:t>
            </a:r>
          </a:p>
        </p:txBody>
      </p:sp>
      <p:sp>
        <p:nvSpPr>
          <p:cNvPr id="8" name="Text Placeholder 7">
            <a:extLst>
              <a:ext uri="{FF2B5EF4-FFF2-40B4-BE49-F238E27FC236}">
                <a16:creationId xmlns:a16="http://schemas.microsoft.com/office/drawing/2014/main" id="{DEF394F1-AAFD-8E4D-9B06-32DEC15168AB}"/>
              </a:ext>
            </a:extLst>
          </p:cNvPr>
          <p:cNvSpPr>
            <a:spLocks noGrp="1"/>
          </p:cNvSpPr>
          <p:nvPr>
            <p:ph type="body" sz="half" idx="17"/>
          </p:nvPr>
        </p:nvSpPr>
        <p:spPr>
          <a:xfrm>
            <a:off x="7853715" y="3301612"/>
            <a:ext cx="3164719" cy="2725442"/>
          </a:xfrm>
        </p:spPr>
        <p:txBody>
          <a:bodyPr/>
          <a:lstStyle/>
          <a:p>
            <a:pPr algn="ctr"/>
            <a:r>
              <a:rPr lang="en-US" dirty="0">
                <a:solidFill>
                  <a:schemeClr val="tx2">
                    <a:lumMod val="50000"/>
                  </a:schemeClr>
                </a:solidFill>
              </a:rPr>
              <a:t>Comparison of Number of Violations and Inspections</a:t>
            </a:r>
          </a:p>
        </p:txBody>
      </p:sp>
      <p:graphicFrame>
        <p:nvGraphicFramePr>
          <p:cNvPr id="9" name="Table 8"/>
          <p:cNvGraphicFramePr>
            <a:graphicFrameLocks noGrp="1"/>
          </p:cNvGraphicFramePr>
          <p:nvPr/>
        </p:nvGraphicFramePr>
        <p:xfrm>
          <a:off x="1154952" y="3200400"/>
          <a:ext cx="3270466" cy="3514509"/>
        </p:xfrm>
        <a:graphic>
          <a:graphicData uri="http://schemas.openxmlformats.org/drawingml/2006/table">
            <a:tbl>
              <a:tblPr>
                <a:tableStyleId>{5C22544A-7EE6-4342-B048-85BDC9FD1C3A}</a:tableStyleId>
              </a:tblPr>
              <a:tblGrid>
                <a:gridCol w="1635233">
                  <a:extLst>
                    <a:ext uri="{9D8B030D-6E8A-4147-A177-3AD203B41FA5}">
                      <a16:colId xmlns:a16="http://schemas.microsoft.com/office/drawing/2014/main" val="1708472550"/>
                    </a:ext>
                  </a:extLst>
                </a:gridCol>
                <a:gridCol w="1635233">
                  <a:extLst>
                    <a:ext uri="{9D8B030D-6E8A-4147-A177-3AD203B41FA5}">
                      <a16:colId xmlns:a16="http://schemas.microsoft.com/office/drawing/2014/main" val="617413914"/>
                    </a:ext>
                  </a:extLst>
                </a:gridCol>
              </a:tblGrid>
              <a:tr h="864579">
                <a:tc gridSpan="2">
                  <a:txBody>
                    <a:bodyPr/>
                    <a:lstStyle/>
                    <a:p>
                      <a:pPr algn="ctr" fontAlgn="ctr"/>
                      <a:r>
                        <a:rPr lang="en-US" sz="1400" u="none" strike="noStrike" dirty="0">
                          <a:effectLst/>
                        </a:rPr>
                        <a:t>SEPTEMBER – JANUARY</a:t>
                      </a:r>
                      <a:endParaRPr lang="en-US" sz="1400" b="1" i="0" u="none" strike="noStrike" dirty="0">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hMerge="1">
                  <a:txBody>
                    <a:bodyPr/>
                    <a:lstStyle/>
                    <a:p>
                      <a:endParaRPr lang="en-US"/>
                    </a:p>
                  </a:txBody>
                  <a:tcPr/>
                </a:tc>
                <a:extLst>
                  <a:ext uri="{0D108BD9-81ED-4DB2-BD59-A6C34878D82A}">
                    <a16:rowId xmlns:a16="http://schemas.microsoft.com/office/drawing/2014/main" val="822961278"/>
                  </a:ext>
                </a:extLst>
              </a:tr>
              <a:tr h="920772">
                <a:tc>
                  <a:txBody>
                    <a:bodyPr/>
                    <a:lstStyle/>
                    <a:p>
                      <a:pPr algn="ctr" fontAlgn="ctr"/>
                      <a:r>
                        <a:rPr lang="en-US" sz="1400" u="none" strike="noStrike" dirty="0">
                          <a:effectLst/>
                        </a:rPr>
                        <a:t>FY</a:t>
                      </a:r>
                      <a:endParaRPr lang="en-US" sz="1400" b="1" i="0" u="none" strike="noStrike" dirty="0">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ctr" fontAlgn="ctr"/>
                      <a:r>
                        <a:rPr lang="en-US" sz="1400" u="none" strike="noStrike" dirty="0">
                          <a:effectLst/>
                        </a:rPr>
                        <a:t>Number of Violations</a:t>
                      </a:r>
                      <a:endParaRPr lang="en-US" sz="1400" b="1" i="0" u="none" strike="noStrike" dirty="0">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extLst>
                  <a:ext uri="{0D108BD9-81ED-4DB2-BD59-A6C34878D82A}">
                    <a16:rowId xmlns:a16="http://schemas.microsoft.com/office/drawing/2014/main" val="2008345499"/>
                  </a:ext>
                </a:extLst>
              </a:tr>
              <a:tr h="864579">
                <a:tc>
                  <a:txBody>
                    <a:bodyPr/>
                    <a:lstStyle/>
                    <a:p>
                      <a:pPr algn="ctr" fontAlgn="b"/>
                      <a:r>
                        <a:rPr lang="en-US" sz="1400" u="none" strike="noStrike" dirty="0">
                          <a:effectLst/>
                        </a:rPr>
                        <a:t>FY2019</a:t>
                      </a:r>
                      <a:endParaRPr lang="en-US" sz="1400" b="0" i="0" u="none" strike="noStrike" dirty="0">
                        <a:solidFill>
                          <a:srgbClr val="000000"/>
                        </a:solidFill>
                        <a:effectLst/>
                        <a:latin typeface="Calibri" panose="020F0502020204030204" pitchFamily="34" charset="0"/>
                      </a:endParaRP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3">
                        <a:lumMod val="40000"/>
                        <a:lumOff val="60000"/>
                      </a:schemeClr>
                    </a:solidFill>
                  </a:tcPr>
                </a:tc>
                <a:tc>
                  <a:txBody>
                    <a:bodyPr/>
                    <a:lstStyle/>
                    <a:p>
                      <a:pPr algn="ctr" fontAlgn="b"/>
                      <a:r>
                        <a:rPr lang="en-US" sz="1400" u="none" strike="noStrike" dirty="0">
                          <a:effectLst/>
                        </a:rPr>
                        <a:t>1360</a:t>
                      </a:r>
                      <a:endParaRPr lang="en-US" sz="1400" b="0" i="0" u="none" strike="noStrike" dirty="0">
                        <a:solidFill>
                          <a:srgbClr val="000000"/>
                        </a:solidFill>
                        <a:effectLst/>
                        <a:latin typeface="Calibri" panose="020F0502020204030204" pitchFamily="34" charset="0"/>
                      </a:endParaRP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3">
                        <a:lumMod val="40000"/>
                        <a:lumOff val="60000"/>
                      </a:schemeClr>
                    </a:solidFill>
                  </a:tcPr>
                </a:tc>
                <a:extLst>
                  <a:ext uri="{0D108BD9-81ED-4DB2-BD59-A6C34878D82A}">
                    <a16:rowId xmlns:a16="http://schemas.microsoft.com/office/drawing/2014/main" val="2721125835"/>
                  </a:ext>
                </a:extLst>
              </a:tr>
              <a:tr h="864579">
                <a:tc>
                  <a:txBody>
                    <a:bodyPr/>
                    <a:lstStyle/>
                    <a:p>
                      <a:pPr algn="ctr" fontAlgn="b"/>
                      <a:r>
                        <a:rPr lang="en-US" sz="1400" u="none" strike="noStrike" dirty="0">
                          <a:effectLst/>
                        </a:rPr>
                        <a:t>FY 2018</a:t>
                      </a:r>
                      <a:endParaRPr lang="en-US" sz="1400" b="0" i="0" u="none" strike="noStrike" dirty="0">
                        <a:solidFill>
                          <a:srgbClr val="000000"/>
                        </a:solidFill>
                        <a:effectLst/>
                        <a:latin typeface="Calibri" panose="020F0502020204030204" pitchFamily="34" charset="0"/>
                      </a:endParaRP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3">
                        <a:lumMod val="40000"/>
                        <a:lumOff val="60000"/>
                      </a:schemeClr>
                    </a:solidFill>
                  </a:tcPr>
                </a:tc>
                <a:tc>
                  <a:txBody>
                    <a:bodyPr/>
                    <a:lstStyle/>
                    <a:p>
                      <a:pPr algn="ctr" fontAlgn="b"/>
                      <a:r>
                        <a:rPr lang="en-US" sz="1400" u="none" strike="noStrike" dirty="0">
                          <a:effectLst/>
                        </a:rPr>
                        <a:t>1,921</a:t>
                      </a:r>
                      <a:endParaRPr lang="en-US" sz="1400" b="0" i="0" u="none" strike="noStrike" dirty="0">
                        <a:solidFill>
                          <a:srgbClr val="000000"/>
                        </a:solidFill>
                        <a:effectLst/>
                        <a:latin typeface="Calibri" panose="020F0502020204030204" pitchFamily="34" charset="0"/>
                      </a:endParaRP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3">
                        <a:lumMod val="40000"/>
                        <a:lumOff val="60000"/>
                      </a:schemeClr>
                    </a:solidFill>
                  </a:tcPr>
                </a:tc>
                <a:extLst>
                  <a:ext uri="{0D108BD9-81ED-4DB2-BD59-A6C34878D82A}">
                    <a16:rowId xmlns:a16="http://schemas.microsoft.com/office/drawing/2014/main" val="3767037239"/>
                  </a:ext>
                </a:extLst>
              </a:tr>
            </a:tbl>
          </a:graphicData>
        </a:graphic>
      </p:graphicFrame>
      <p:graphicFrame>
        <p:nvGraphicFramePr>
          <p:cNvPr id="14" name="Table 13"/>
          <p:cNvGraphicFramePr>
            <a:graphicFrameLocks noGrp="1"/>
          </p:cNvGraphicFramePr>
          <p:nvPr/>
        </p:nvGraphicFramePr>
        <p:xfrm>
          <a:off x="4425418" y="3200400"/>
          <a:ext cx="3336512" cy="3514510"/>
        </p:xfrm>
        <a:graphic>
          <a:graphicData uri="http://schemas.openxmlformats.org/drawingml/2006/table">
            <a:tbl>
              <a:tblPr/>
              <a:tblGrid>
                <a:gridCol w="1668256">
                  <a:extLst>
                    <a:ext uri="{9D8B030D-6E8A-4147-A177-3AD203B41FA5}">
                      <a16:colId xmlns:a16="http://schemas.microsoft.com/office/drawing/2014/main" val="1828780484"/>
                    </a:ext>
                  </a:extLst>
                </a:gridCol>
                <a:gridCol w="1668256">
                  <a:extLst>
                    <a:ext uri="{9D8B030D-6E8A-4147-A177-3AD203B41FA5}">
                      <a16:colId xmlns:a16="http://schemas.microsoft.com/office/drawing/2014/main" val="243190997"/>
                    </a:ext>
                  </a:extLst>
                </a:gridCol>
              </a:tblGrid>
              <a:tr h="869775">
                <a:tc gridSpan="2">
                  <a:txBody>
                    <a:bodyPr/>
                    <a:lstStyle/>
                    <a:p>
                      <a:pPr algn="ctr" fontAlgn="ctr"/>
                      <a:r>
                        <a:rPr lang="en-US" sz="1400" b="1" i="0" u="none" strike="noStrike" dirty="0">
                          <a:solidFill>
                            <a:srgbClr val="000000"/>
                          </a:solidFill>
                          <a:effectLst/>
                          <a:latin typeface="Calibri" panose="020F0502020204030204" pitchFamily="34" charset="0"/>
                        </a:rPr>
                        <a:t>SEPTEMBER - JANUARY</a:t>
                      </a:r>
                    </a:p>
                  </a:txBody>
                  <a:tcPr marL="6350" marR="6350" marT="635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hMerge="1">
                  <a:txBody>
                    <a:bodyPr/>
                    <a:lstStyle/>
                    <a:p>
                      <a:endParaRPr lang="en-US"/>
                    </a:p>
                  </a:txBody>
                  <a:tcPr/>
                </a:tc>
                <a:extLst>
                  <a:ext uri="{0D108BD9-81ED-4DB2-BD59-A6C34878D82A}">
                    <a16:rowId xmlns:a16="http://schemas.microsoft.com/office/drawing/2014/main" val="444488465"/>
                  </a:ext>
                </a:extLst>
              </a:tr>
              <a:tr h="905185">
                <a:tc>
                  <a:txBody>
                    <a:bodyPr/>
                    <a:lstStyle/>
                    <a:p>
                      <a:pPr algn="ctr" fontAlgn="ctr"/>
                      <a:r>
                        <a:rPr lang="en-US" sz="1400" b="1" i="0" u="none" strike="noStrike" dirty="0">
                          <a:solidFill>
                            <a:srgbClr val="000000"/>
                          </a:solidFill>
                          <a:effectLst/>
                          <a:latin typeface="Calibri" panose="020F0502020204030204" pitchFamily="34" charset="0"/>
                        </a:rPr>
                        <a:t>FY</a:t>
                      </a:r>
                    </a:p>
                  </a:txBody>
                  <a:tcPr marL="6350" marR="6350" marT="635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ctr" fontAlgn="ctr"/>
                      <a:r>
                        <a:rPr lang="en-US" sz="1400" b="1" i="0" u="none" strike="noStrike" dirty="0">
                          <a:solidFill>
                            <a:srgbClr val="000000"/>
                          </a:solidFill>
                          <a:effectLst/>
                          <a:latin typeface="Calibri" panose="020F0502020204030204" pitchFamily="34" charset="0"/>
                        </a:rPr>
                        <a:t>Number of Inspections</a:t>
                      </a:r>
                    </a:p>
                  </a:txBody>
                  <a:tcPr marL="6350" marR="6350" marT="635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extLst>
                  <a:ext uri="{0D108BD9-81ED-4DB2-BD59-A6C34878D82A}">
                    <a16:rowId xmlns:a16="http://schemas.microsoft.com/office/drawing/2014/main" val="2843697166"/>
                  </a:ext>
                </a:extLst>
              </a:tr>
              <a:tr h="869775">
                <a:tc>
                  <a:txBody>
                    <a:bodyPr/>
                    <a:lstStyle/>
                    <a:p>
                      <a:pPr algn="ctr" fontAlgn="b"/>
                      <a:r>
                        <a:rPr lang="en-US" sz="1400" b="0" i="0" u="none" strike="noStrike" dirty="0">
                          <a:solidFill>
                            <a:srgbClr val="000000"/>
                          </a:solidFill>
                          <a:effectLst/>
                          <a:latin typeface="Calibri" panose="020F0502020204030204" pitchFamily="34" charset="0"/>
                        </a:rPr>
                        <a:t>FY2019</a:t>
                      </a:r>
                    </a:p>
                  </a:txBody>
                  <a:tcPr marL="6350" marR="6350" marT="635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7EE"/>
                    </a:solidFill>
                  </a:tcPr>
                </a:tc>
                <a:tc>
                  <a:txBody>
                    <a:bodyPr/>
                    <a:lstStyle/>
                    <a:p>
                      <a:pPr algn="ctr" fontAlgn="b"/>
                      <a:r>
                        <a:rPr lang="en-US" sz="1400" b="0" i="0" u="none" strike="noStrike" dirty="0">
                          <a:solidFill>
                            <a:srgbClr val="000000"/>
                          </a:solidFill>
                          <a:effectLst/>
                          <a:latin typeface="Calibri" panose="020F0502020204030204" pitchFamily="34" charset="0"/>
                        </a:rPr>
                        <a:t>621</a:t>
                      </a:r>
                    </a:p>
                  </a:txBody>
                  <a:tcPr marL="6350" marR="6350" marT="635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7EE"/>
                    </a:solidFill>
                  </a:tcPr>
                </a:tc>
                <a:extLst>
                  <a:ext uri="{0D108BD9-81ED-4DB2-BD59-A6C34878D82A}">
                    <a16:rowId xmlns:a16="http://schemas.microsoft.com/office/drawing/2014/main" val="3689926112"/>
                  </a:ext>
                </a:extLst>
              </a:tr>
              <a:tr h="869775">
                <a:tc>
                  <a:txBody>
                    <a:bodyPr/>
                    <a:lstStyle/>
                    <a:p>
                      <a:pPr algn="ctr" fontAlgn="b"/>
                      <a:r>
                        <a:rPr lang="en-US" sz="1400" b="0" i="0" u="none" strike="noStrike" dirty="0">
                          <a:solidFill>
                            <a:srgbClr val="000000"/>
                          </a:solidFill>
                          <a:effectLst/>
                          <a:latin typeface="Calibri" panose="020F0502020204030204" pitchFamily="34" charset="0"/>
                        </a:rPr>
                        <a:t>FY 2018</a:t>
                      </a:r>
                    </a:p>
                  </a:txBody>
                  <a:tcPr marL="6350" marR="6350" marT="635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D7EE"/>
                    </a:solidFill>
                  </a:tcPr>
                </a:tc>
                <a:tc>
                  <a:txBody>
                    <a:bodyPr/>
                    <a:lstStyle/>
                    <a:p>
                      <a:pPr algn="ctr" fontAlgn="b"/>
                      <a:r>
                        <a:rPr lang="en-US" sz="1400" b="0" i="0" u="none" strike="noStrike" dirty="0">
                          <a:solidFill>
                            <a:srgbClr val="000000"/>
                          </a:solidFill>
                          <a:effectLst/>
                          <a:latin typeface="Calibri" panose="020F0502020204030204" pitchFamily="34" charset="0"/>
                        </a:rPr>
                        <a:t>749</a:t>
                      </a:r>
                    </a:p>
                  </a:txBody>
                  <a:tcPr marL="6350" marR="6350" marT="635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D7EE"/>
                    </a:solidFill>
                  </a:tcPr>
                </a:tc>
                <a:extLst>
                  <a:ext uri="{0D108BD9-81ED-4DB2-BD59-A6C34878D82A}">
                    <a16:rowId xmlns:a16="http://schemas.microsoft.com/office/drawing/2014/main" val="2447047048"/>
                  </a:ext>
                </a:extLst>
              </a:tr>
            </a:tbl>
          </a:graphicData>
        </a:graphic>
      </p:graphicFrame>
      <p:graphicFrame>
        <p:nvGraphicFramePr>
          <p:cNvPr id="12" name="Chart 11"/>
          <p:cNvGraphicFramePr>
            <a:graphicFrameLocks/>
          </p:cNvGraphicFramePr>
          <p:nvPr/>
        </p:nvGraphicFramePr>
        <p:xfrm>
          <a:off x="7761930" y="3846065"/>
          <a:ext cx="4216012" cy="2868844"/>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6600410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9B1A0E-BB73-934B-875F-1905222ACB7E}"/>
              </a:ext>
            </a:extLst>
          </p:cNvPr>
          <p:cNvSpPr>
            <a:spLocks noGrp="1"/>
          </p:cNvSpPr>
          <p:nvPr>
            <p:ph type="title"/>
          </p:nvPr>
        </p:nvSpPr>
        <p:spPr/>
        <p:txBody>
          <a:bodyPr/>
          <a:lstStyle/>
          <a:p>
            <a:r>
              <a:rPr lang="en-US" dirty="0"/>
              <a:t>WAYS TO IMPROVE FOOD SAFETY PERFORMANCE</a:t>
            </a:r>
          </a:p>
        </p:txBody>
      </p:sp>
      <p:sp>
        <p:nvSpPr>
          <p:cNvPr id="3" name="Text Placeholder 2">
            <a:extLst>
              <a:ext uri="{FF2B5EF4-FFF2-40B4-BE49-F238E27FC236}">
                <a16:creationId xmlns:a16="http://schemas.microsoft.com/office/drawing/2014/main" id="{C6E89821-4BCA-8140-A480-9AA75C4130F9}"/>
              </a:ext>
            </a:extLst>
          </p:cNvPr>
          <p:cNvSpPr>
            <a:spLocks noGrp="1"/>
          </p:cNvSpPr>
          <p:nvPr>
            <p:ph type="body" idx="1"/>
          </p:nvPr>
        </p:nvSpPr>
        <p:spPr>
          <a:xfrm>
            <a:off x="635194" y="2324392"/>
            <a:ext cx="4415385" cy="725936"/>
          </a:xfrm>
        </p:spPr>
        <p:txBody>
          <a:bodyPr/>
          <a:lstStyle/>
          <a:p>
            <a:r>
              <a:rPr lang="en-US" sz="1800" b="1" dirty="0">
                <a:solidFill>
                  <a:schemeClr val="accent4">
                    <a:lumMod val="50000"/>
                  </a:schemeClr>
                </a:solidFill>
              </a:rPr>
              <a:t>CITYWIDE DOH INSPECTION GRADE </a:t>
            </a:r>
          </a:p>
          <a:p>
            <a:r>
              <a:rPr lang="en-US" sz="1800" b="1" dirty="0">
                <a:solidFill>
                  <a:schemeClr val="accent4">
                    <a:lumMod val="50000"/>
                  </a:schemeClr>
                </a:solidFill>
              </a:rPr>
              <a:t>FY 2019 &amp; 2020</a:t>
            </a:r>
          </a:p>
        </p:txBody>
      </p:sp>
      <p:sp>
        <p:nvSpPr>
          <p:cNvPr id="5" name="Text Placeholder 4">
            <a:extLst>
              <a:ext uri="{FF2B5EF4-FFF2-40B4-BE49-F238E27FC236}">
                <a16:creationId xmlns:a16="http://schemas.microsoft.com/office/drawing/2014/main" id="{6C25838F-3F68-D14E-8332-27DA440B60C4}"/>
              </a:ext>
            </a:extLst>
          </p:cNvPr>
          <p:cNvSpPr>
            <a:spLocks noGrp="1"/>
          </p:cNvSpPr>
          <p:nvPr>
            <p:ph type="body" sz="quarter" idx="3"/>
          </p:nvPr>
        </p:nvSpPr>
        <p:spPr>
          <a:xfrm>
            <a:off x="6208712" y="2254588"/>
            <a:ext cx="4825159" cy="925173"/>
          </a:xfrm>
        </p:spPr>
        <p:txBody>
          <a:bodyPr/>
          <a:lstStyle/>
          <a:p>
            <a:r>
              <a:rPr lang="en-US" sz="1800" b="1" dirty="0">
                <a:solidFill>
                  <a:schemeClr val="accent4">
                    <a:lumMod val="50000"/>
                  </a:schemeClr>
                </a:solidFill>
              </a:rPr>
              <a:t>Performance comparison between period of September 1st to January 31st of FY 2019 and 2020</a:t>
            </a:r>
          </a:p>
        </p:txBody>
      </p:sp>
      <p:graphicFrame>
        <p:nvGraphicFramePr>
          <p:cNvPr id="13" name="Content Placeholder 12"/>
          <p:cNvGraphicFramePr>
            <a:graphicFrameLocks noGrp="1"/>
          </p:cNvGraphicFramePr>
          <p:nvPr>
            <p:ph sz="quarter" idx="4"/>
          </p:nvPr>
        </p:nvGraphicFramePr>
        <p:xfrm>
          <a:off x="635195" y="3194050"/>
          <a:ext cx="4415385" cy="3381254"/>
        </p:xfrm>
        <a:graphic>
          <a:graphicData uri="http://schemas.openxmlformats.org/drawingml/2006/table">
            <a:tbl>
              <a:tblPr>
                <a:tableStyleId>{5C22544A-7EE6-4342-B048-85BDC9FD1C3A}</a:tableStyleId>
              </a:tblPr>
              <a:tblGrid>
                <a:gridCol w="1471795">
                  <a:extLst>
                    <a:ext uri="{9D8B030D-6E8A-4147-A177-3AD203B41FA5}">
                      <a16:colId xmlns:a16="http://schemas.microsoft.com/office/drawing/2014/main" val="649838366"/>
                    </a:ext>
                  </a:extLst>
                </a:gridCol>
                <a:gridCol w="1471795">
                  <a:extLst>
                    <a:ext uri="{9D8B030D-6E8A-4147-A177-3AD203B41FA5}">
                      <a16:colId xmlns:a16="http://schemas.microsoft.com/office/drawing/2014/main" val="4110008871"/>
                    </a:ext>
                  </a:extLst>
                </a:gridCol>
                <a:gridCol w="1471795">
                  <a:extLst>
                    <a:ext uri="{9D8B030D-6E8A-4147-A177-3AD203B41FA5}">
                      <a16:colId xmlns:a16="http://schemas.microsoft.com/office/drawing/2014/main" val="3448408466"/>
                    </a:ext>
                  </a:extLst>
                </a:gridCol>
              </a:tblGrid>
              <a:tr h="828986">
                <a:tc>
                  <a:txBody>
                    <a:bodyPr/>
                    <a:lstStyle/>
                    <a:p>
                      <a:pPr algn="ctr" fontAlgn="ctr"/>
                      <a:r>
                        <a:rPr lang="en-US" sz="1100" b="1" u="none" strike="noStrike" dirty="0">
                          <a:solidFill>
                            <a:schemeClr val="accent1">
                              <a:lumMod val="50000"/>
                            </a:schemeClr>
                          </a:solidFill>
                          <a:effectLst/>
                        </a:rPr>
                        <a:t>GRADE</a:t>
                      </a:r>
                      <a:endParaRPr lang="en-US" sz="1100" b="1" i="0" u="none" strike="noStrike" dirty="0">
                        <a:solidFill>
                          <a:schemeClr val="accent1">
                            <a:lumMod val="50000"/>
                          </a:schemeClr>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60000"/>
                        <a:lumOff val="40000"/>
                      </a:schemeClr>
                    </a:solidFill>
                  </a:tcPr>
                </a:tc>
                <a:tc>
                  <a:txBody>
                    <a:bodyPr/>
                    <a:lstStyle/>
                    <a:p>
                      <a:pPr algn="ctr" fontAlgn="ctr"/>
                      <a:r>
                        <a:rPr lang="en-US" sz="1100" b="1" u="none" strike="noStrike" dirty="0">
                          <a:solidFill>
                            <a:schemeClr val="accent1">
                              <a:lumMod val="50000"/>
                            </a:schemeClr>
                          </a:solidFill>
                          <a:effectLst/>
                        </a:rPr>
                        <a:t>9/1/18-1/31/19</a:t>
                      </a:r>
                      <a:endParaRPr lang="en-US" sz="1100" b="1" i="0" u="none" strike="noStrike" dirty="0">
                        <a:solidFill>
                          <a:schemeClr val="accent1">
                            <a:lumMod val="50000"/>
                          </a:schemeClr>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60000"/>
                        <a:lumOff val="40000"/>
                      </a:schemeClr>
                    </a:solidFill>
                  </a:tcPr>
                </a:tc>
                <a:tc>
                  <a:txBody>
                    <a:bodyPr/>
                    <a:lstStyle/>
                    <a:p>
                      <a:pPr algn="ctr" fontAlgn="ctr"/>
                      <a:r>
                        <a:rPr lang="en-US" sz="1100" b="1" u="none" strike="noStrike" dirty="0">
                          <a:solidFill>
                            <a:schemeClr val="accent1">
                              <a:lumMod val="50000"/>
                            </a:schemeClr>
                          </a:solidFill>
                          <a:effectLst/>
                        </a:rPr>
                        <a:t>9/1/19-1/31/20</a:t>
                      </a:r>
                      <a:endParaRPr lang="en-US" sz="1100" b="1" i="0" u="none" strike="noStrike" dirty="0">
                        <a:solidFill>
                          <a:schemeClr val="accent1">
                            <a:lumMod val="50000"/>
                          </a:schemeClr>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60000"/>
                        <a:lumOff val="40000"/>
                      </a:schemeClr>
                    </a:solidFill>
                  </a:tcPr>
                </a:tc>
                <a:extLst>
                  <a:ext uri="{0D108BD9-81ED-4DB2-BD59-A6C34878D82A}">
                    <a16:rowId xmlns:a16="http://schemas.microsoft.com/office/drawing/2014/main" val="984130576"/>
                  </a:ext>
                </a:extLst>
              </a:tr>
              <a:tr h="850756">
                <a:tc>
                  <a:txBody>
                    <a:bodyPr/>
                    <a:lstStyle/>
                    <a:p>
                      <a:pPr algn="ctr" fontAlgn="ctr"/>
                      <a:r>
                        <a:rPr lang="en-US" sz="1100" b="1" u="none" strike="noStrike" dirty="0">
                          <a:solidFill>
                            <a:schemeClr val="accent1">
                              <a:lumMod val="50000"/>
                            </a:schemeClr>
                          </a:solidFill>
                          <a:effectLst/>
                        </a:rPr>
                        <a:t>A</a:t>
                      </a:r>
                      <a:endParaRPr lang="en-US" sz="1100" b="1" i="0" u="none" strike="noStrike" dirty="0">
                        <a:solidFill>
                          <a:schemeClr val="accent1">
                            <a:lumMod val="50000"/>
                          </a:schemeClr>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60000"/>
                        <a:lumOff val="40000"/>
                      </a:schemeClr>
                    </a:solidFill>
                  </a:tcPr>
                </a:tc>
                <a:tc>
                  <a:txBody>
                    <a:bodyPr/>
                    <a:lstStyle/>
                    <a:p>
                      <a:pPr algn="ctr" fontAlgn="ctr"/>
                      <a:r>
                        <a:rPr lang="en-US" sz="1200" b="0" u="none" strike="noStrike" dirty="0">
                          <a:effectLst/>
                        </a:rPr>
                        <a:t>89.7%</a:t>
                      </a:r>
                      <a:endParaRPr lang="en-US" sz="1200" b="0" i="0" u="none" strike="noStrike" dirty="0">
                        <a:solidFill>
                          <a:srgbClr val="000000"/>
                        </a:solidFill>
                        <a:effectLst/>
                        <a:latin typeface="Arial" panose="020B060402020202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200" b="0" u="none" strike="noStrike">
                          <a:effectLst/>
                        </a:rPr>
                        <a:t>89.0%</a:t>
                      </a:r>
                      <a:endParaRPr lang="en-US" sz="1200" b="0" i="0" u="none" strike="noStrike">
                        <a:solidFill>
                          <a:srgbClr val="000000"/>
                        </a:solidFill>
                        <a:effectLst/>
                        <a:latin typeface="Arial" panose="020B060402020202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883574926"/>
                  </a:ext>
                </a:extLst>
              </a:tr>
              <a:tr h="850756">
                <a:tc>
                  <a:txBody>
                    <a:bodyPr/>
                    <a:lstStyle/>
                    <a:p>
                      <a:pPr algn="ctr" fontAlgn="ctr"/>
                      <a:r>
                        <a:rPr lang="en-US" sz="1100" b="1" u="none" strike="noStrike" dirty="0">
                          <a:solidFill>
                            <a:schemeClr val="accent1">
                              <a:lumMod val="50000"/>
                            </a:schemeClr>
                          </a:solidFill>
                          <a:effectLst/>
                        </a:rPr>
                        <a:t>B</a:t>
                      </a:r>
                      <a:endParaRPr lang="en-US" sz="1100" b="1" i="0" u="none" strike="noStrike" dirty="0">
                        <a:solidFill>
                          <a:schemeClr val="accent1">
                            <a:lumMod val="50000"/>
                          </a:schemeClr>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60000"/>
                        <a:lumOff val="40000"/>
                      </a:schemeClr>
                    </a:solidFill>
                  </a:tcPr>
                </a:tc>
                <a:tc>
                  <a:txBody>
                    <a:bodyPr/>
                    <a:lstStyle/>
                    <a:p>
                      <a:pPr algn="ctr" fontAlgn="ctr"/>
                      <a:r>
                        <a:rPr lang="en-US" sz="1200" b="0" u="none" strike="noStrike" dirty="0">
                          <a:effectLst/>
                        </a:rPr>
                        <a:t>9.5%</a:t>
                      </a:r>
                      <a:endParaRPr lang="en-US" sz="1200" b="0" i="0" u="none" strike="noStrike" dirty="0">
                        <a:solidFill>
                          <a:srgbClr val="000000"/>
                        </a:solidFill>
                        <a:effectLst/>
                        <a:latin typeface="Arial" panose="020B060402020202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200" b="0" u="none" strike="noStrike" dirty="0">
                          <a:effectLst/>
                        </a:rPr>
                        <a:t>10.2%</a:t>
                      </a:r>
                      <a:endParaRPr lang="en-US" sz="1200" b="0" i="0" u="none" strike="noStrike" dirty="0">
                        <a:solidFill>
                          <a:srgbClr val="000000"/>
                        </a:solidFill>
                        <a:effectLst/>
                        <a:latin typeface="Arial" panose="020B060402020202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905451469"/>
                  </a:ext>
                </a:extLst>
              </a:tr>
              <a:tr h="850756">
                <a:tc>
                  <a:txBody>
                    <a:bodyPr/>
                    <a:lstStyle/>
                    <a:p>
                      <a:pPr algn="ctr" fontAlgn="ctr"/>
                      <a:r>
                        <a:rPr lang="en-US" sz="1100" b="1" u="none" strike="noStrike" dirty="0">
                          <a:solidFill>
                            <a:schemeClr val="accent1">
                              <a:lumMod val="50000"/>
                            </a:schemeClr>
                          </a:solidFill>
                          <a:effectLst/>
                        </a:rPr>
                        <a:t>FAILURE</a:t>
                      </a:r>
                      <a:endParaRPr lang="en-US" sz="1100" b="1" i="0" u="none" strike="noStrike" dirty="0">
                        <a:solidFill>
                          <a:schemeClr val="accent1">
                            <a:lumMod val="50000"/>
                          </a:schemeClr>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60000"/>
                        <a:lumOff val="40000"/>
                      </a:schemeClr>
                    </a:solidFill>
                  </a:tcPr>
                </a:tc>
                <a:tc>
                  <a:txBody>
                    <a:bodyPr/>
                    <a:lstStyle/>
                    <a:p>
                      <a:pPr algn="ctr" fontAlgn="ctr"/>
                      <a:r>
                        <a:rPr lang="en-US" sz="1200" b="0" u="none" strike="noStrike" dirty="0">
                          <a:effectLst/>
                        </a:rPr>
                        <a:t>0.8%</a:t>
                      </a:r>
                      <a:endParaRPr lang="en-US" sz="1200" b="0" i="0" u="none" strike="noStrike" dirty="0">
                        <a:solidFill>
                          <a:srgbClr val="000000"/>
                        </a:solidFill>
                        <a:effectLst/>
                        <a:latin typeface="Arial" panose="020B060402020202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200" b="0" u="none" strike="noStrike" dirty="0">
                          <a:effectLst/>
                        </a:rPr>
                        <a:t>0.8%</a:t>
                      </a:r>
                      <a:endParaRPr lang="en-US" sz="1200" b="0" i="0" u="none" strike="noStrike" dirty="0">
                        <a:solidFill>
                          <a:srgbClr val="000000"/>
                        </a:solidFill>
                        <a:effectLst/>
                        <a:latin typeface="Arial" panose="020B060402020202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63983735"/>
                  </a:ext>
                </a:extLst>
              </a:tr>
            </a:tbl>
          </a:graphicData>
        </a:graphic>
      </p:graphicFrame>
      <p:sp>
        <p:nvSpPr>
          <p:cNvPr id="8" name="Text Placeholder 7">
            <a:extLst>
              <a:ext uri="{FF2B5EF4-FFF2-40B4-BE49-F238E27FC236}">
                <a16:creationId xmlns:a16="http://schemas.microsoft.com/office/drawing/2014/main" id="{DEF394F1-AAFD-8E4D-9B06-32DEC15168AB}"/>
              </a:ext>
            </a:extLst>
          </p:cNvPr>
          <p:cNvSpPr>
            <a:spLocks noGrp="1"/>
          </p:cNvSpPr>
          <p:nvPr>
            <p:ph type="body" sz="half" idx="4294967295"/>
          </p:nvPr>
        </p:nvSpPr>
        <p:spPr>
          <a:xfrm>
            <a:off x="5311897" y="3194050"/>
            <a:ext cx="6707926" cy="3381254"/>
          </a:xfrm>
        </p:spPr>
        <p:txBody>
          <a:bodyPr/>
          <a:lstStyle/>
          <a:p>
            <a:pPr marL="0" indent="0">
              <a:buNone/>
            </a:pPr>
            <a:r>
              <a:rPr lang="en-US" b="1" dirty="0">
                <a:solidFill>
                  <a:schemeClr val="accent1">
                    <a:lumMod val="50000"/>
                  </a:schemeClr>
                </a:solidFill>
              </a:rPr>
              <a:t>Citywide</a:t>
            </a:r>
          </a:p>
        </p:txBody>
      </p:sp>
      <p:graphicFrame>
        <p:nvGraphicFramePr>
          <p:cNvPr id="14" name="Chart 13"/>
          <p:cNvGraphicFramePr>
            <a:graphicFrameLocks/>
          </p:cNvGraphicFramePr>
          <p:nvPr/>
        </p:nvGraphicFramePr>
        <p:xfrm>
          <a:off x="5311897" y="3531957"/>
          <a:ext cx="6812628" cy="304334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3523304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9B1A0E-BB73-934B-875F-1905222ACB7E}"/>
              </a:ext>
            </a:extLst>
          </p:cNvPr>
          <p:cNvSpPr>
            <a:spLocks noGrp="1"/>
          </p:cNvSpPr>
          <p:nvPr>
            <p:ph type="title"/>
          </p:nvPr>
        </p:nvSpPr>
        <p:spPr/>
        <p:txBody>
          <a:bodyPr/>
          <a:lstStyle/>
          <a:p>
            <a:r>
              <a:rPr lang="en-US" dirty="0"/>
              <a:t>WAYS TO IMPROVE FOOD SAFETY PERFORMANCE</a:t>
            </a:r>
          </a:p>
        </p:txBody>
      </p:sp>
      <p:sp>
        <p:nvSpPr>
          <p:cNvPr id="3" name="Text Placeholder 2">
            <a:extLst>
              <a:ext uri="{FF2B5EF4-FFF2-40B4-BE49-F238E27FC236}">
                <a16:creationId xmlns:a16="http://schemas.microsoft.com/office/drawing/2014/main" id="{C6E89821-4BCA-8140-A480-9AA75C4130F9}"/>
              </a:ext>
            </a:extLst>
          </p:cNvPr>
          <p:cNvSpPr>
            <a:spLocks noGrp="1"/>
          </p:cNvSpPr>
          <p:nvPr>
            <p:ph type="body" idx="1"/>
          </p:nvPr>
        </p:nvSpPr>
        <p:spPr>
          <a:xfrm>
            <a:off x="4572262" y="2172341"/>
            <a:ext cx="3129168" cy="904326"/>
          </a:xfrm>
        </p:spPr>
        <p:txBody>
          <a:bodyPr/>
          <a:lstStyle/>
          <a:p>
            <a:r>
              <a:rPr lang="en-US" dirty="0"/>
              <a:t>Number of Inspectors</a:t>
            </a:r>
          </a:p>
        </p:txBody>
      </p:sp>
      <p:sp>
        <p:nvSpPr>
          <p:cNvPr id="5" name="Text Placeholder 4">
            <a:extLst>
              <a:ext uri="{FF2B5EF4-FFF2-40B4-BE49-F238E27FC236}">
                <a16:creationId xmlns:a16="http://schemas.microsoft.com/office/drawing/2014/main" id="{6C25838F-3F68-D14E-8332-27DA440B60C4}"/>
              </a:ext>
            </a:extLst>
          </p:cNvPr>
          <p:cNvSpPr>
            <a:spLocks noGrp="1"/>
          </p:cNvSpPr>
          <p:nvPr>
            <p:ph type="body" sz="quarter" idx="3"/>
          </p:nvPr>
        </p:nvSpPr>
        <p:spPr>
          <a:xfrm>
            <a:off x="578722" y="2031063"/>
            <a:ext cx="3145380" cy="1186882"/>
          </a:xfrm>
        </p:spPr>
        <p:txBody>
          <a:bodyPr/>
          <a:lstStyle/>
          <a:p>
            <a:r>
              <a:rPr lang="en-US" dirty="0"/>
              <a:t>QAS Graph of inspections over the past 3 years</a:t>
            </a:r>
          </a:p>
        </p:txBody>
      </p:sp>
      <p:sp>
        <p:nvSpPr>
          <p:cNvPr id="7" name="Text Placeholder 6">
            <a:extLst>
              <a:ext uri="{FF2B5EF4-FFF2-40B4-BE49-F238E27FC236}">
                <a16:creationId xmlns:a16="http://schemas.microsoft.com/office/drawing/2014/main" id="{2DC2E1C1-37B8-3F4E-ACAB-4A23BA879D6F}"/>
              </a:ext>
            </a:extLst>
          </p:cNvPr>
          <p:cNvSpPr>
            <a:spLocks noGrp="1"/>
          </p:cNvSpPr>
          <p:nvPr>
            <p:ph type="body" sz="quarter" idx="13"/>
          </p:nvPr>
        </p:nvSpPr>
        <p:spPr>
          <a:xfrm>
            <a:off x="7886700" y="2204252"/>
            <a:ext cx="3161029" cy="840504"/>
          </a:xfrm>
        </p:spPr>
        <p:txBody>
          <a:bodyPr/>
          <a:lstStyle/>
          <a:p>
            <a:r>
              <a:rPr lang="en-US" dirty="0"/>
              <a:t>Quality Improvements</a:t>
            </a:r>
          </a:p>
        </p:txBody>
      </p:sp>
      <p:graphicFrame>
        <p:nvGraphicFramePr>
          <p:cNvPr id="19" name="Chart 18"/>
          <p:cNvGraphicFramePr>
            <a:graphicFrameLocks/>
          </p:cNvGraphicFramePr>
          <p:nvPr/>
        </p:nvGraphicFramePr>
        <p:xfrm>
          <a:off x="-1" y="3323943"/>
          <a:ext cx="4442901" cy="2858144"/>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20" name="Chart 19"/>
          <p:cNvGraphicFramePr>
            <a:graphicFrameLocks/>
          </p:cNvGraphicFramePr>
          <p:nvPr/>
        </p:nvGraphicFramePr>
        <p:xfrm>
          <a:off x="4442899" y="3424180"/>
          <a:ext cx="3258531" cy="2527774"/>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23" name="Chart 22"/>
          <p:cNvGraphicFramePr>
            <a:graphicFrameLocks/>
          </p:cNvGraphicFramePr>
          <p:nvPr/>
        </p:nvGraphicFramePr>
        <p:xfrm>
          <a:off x="7786576" y="3424179"/>
          <a:ext cx="4260112" cy="2782471"/>
        </p:xfrm>
        <a:graphic>
          <a:graphicData uri="http://schemas.openxmlformats.org/drawingml/2006/chart">
            <c:chart xmlns:c="http://schemas.openxmlformats.org/drawingml/2006/chart" xmlns:r="http://schemas.openxmlformats.org/officeDocument/2006/relationships" r:id="rId4"/>
          </a:graphicData>
        </a:graphic>
      </p:graphicFrame>
      <p:pic>
        <p:nvPicPr>
          <p:cNvPr id="6" name="Picture 5"/>
          <p:cNvPicPr>
            <a:picLocks noChangeAspect="1"/>
          </p:cNvPicPr>
          <p:nvPr/>
        </p:nvPicPr>
        <p:blipFill>
          <a:blip r:embed="rId5"/>
          <a:stretch>
            <a:fillRect/>
          </a:stretch>
        </p:blipFill>
        <p:spPr>
          <a:xfrm>
            <a:off x="11045106" y="3323943"/>
            <a:ext cx="947044" cy="174169"/>
          </a:xfrm>
          <a:prstGeom prst="rect">
            <a:avLst/>
          </a:prstGeom>
        </p:spPr>
      </p:pic>
    </p:spTree>
    <p:extLst>
      <p:ext uri="{BB962C8B-B14F-4D97-AF65-F5344CB8AC3E}">
        <p14:creationId xmlns:p14="http://schemas.microsoft.com/office/powerpoint/2010/main" val="321326606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Boardroom">
  <a:themeElements>
    <a:clrScheme name="Ion Boardroom">
      <a:dk1>
        <a:sysClr val="windowText" lastClr="000000"/>
      </a:dk1>
      <a:lt1>
        <a:sysClr val="window" lastClr="FFFFFF"/>
      </a:lt1>
      <a:dk2>
        <a:srgbClr val="0E5580"/>
      </a:dk2>
      <a:lt2>
        <a:srgbClr val="EBEBEB"/>
      </a:lt2>
      <a:accent1>
        <a:srgbClr val="ACD433"/>
      </a:accent1>
      <a:accent2>
        <a:srgbClr val="E6C133"/>
      </a:accent2>
      <a:accent3>
        <a:srgbClr val="EF7A24"/>
      </a:accent3>
      <a:accent4>
        <a:srgbClr val="5AA0F5"/>
      </a:accent4>
      <a:accent5>
        <a:srgbClr val="75CEEC"/>
      </a:accent5>
      <a:accent6>
        <a:srgbClr val="65D6A0"/>
      </a:accent6>
      <a:hlink>
        <a:srgbClr val="C4E46E"/>
      </a:hlink>
      <a:folHlink>
        <a:srgbClr val="BDE0FB"/>
      </a:folHlink>
    </a:clrScheme>
    <a:fontScheme name="Ion Boardroom">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2000"/>
                <a:hueMod val="96000"/>
                <a:satMod val="128000"/>
                <a:lumMod val="114000"/>
              </a:schemeClr>
            </a:gs>
            <a:gs pos="100000">
              <a:schemeClr val="phClr">
                <a:shade val="62000"/>
                <a:hueMod val="100000"/>
                <a:satMod val="134000"/>
                <a:lumMod val="56000"/>
              </a:schemeClr>
            </a:gs>
          </a:gsLst>
          <a:path path="circle">
            <a:fillToRect l="45000" t="65000" r="125000" b="100000"/>
          </a:path>
        </a:gradFill>
        <a:blipFill rotWithShape="1">
          <a:blip xmlns:r="http://schemas.openxmlformats.org/officeDocument/2006/relationships" r:embed="rId1">
            <a:duotone>
              <a:schemeClr val="phClr">
                <a:shade val="62000"/>
                <a:hueMod val="108000"/>
                <a:satMod val="164000"/>
                <a:lumMod val="69000"/>
              </a:schemeClr>
              <a:schemeClr val="phClr">
                <a:tint val="96000"/>
                <a:hueMod val="90000"/>
                <a:satMod val="130000"/>
                <a:lumMod val="134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A3AB87EF-B655-4FFF-8D05-F333AD7F2789}"/>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9ABB4117EC3AB04997C17E74AF0978A8" ma:contentTypeVersion="9" ma:contentTypeDescription="Create a new document." ma:contentTypeScope="" ma:versionID="445633c35ce97a140e498e126b223468">
  <xsd:schema xmlns:xsd="http://www.w3.org/2001/XMLSchema" xmlns:xs="http://www.w3.org/2001/XMLSchema" xmlns:p="http://schemas.microsoft.com/office/2006/metadata/properties" xmlns:ns3="16e026d7-6268-46f9-9fde-98a678ab5fd2" targetNamespace="http://schemas.microsoft.com/office/2006/metadata/properties" ma:root="true" ma:fieldsID="50ec446e77a64cb7ac96f5feee216a7a" ns3:_="">
    <xsd:import namespace="16e026d7-6268-46f9-9fde-98a678ab5fd2"/>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OCR" minOccurs="0"/>
                <xsd:element ref="ns3:MediaServiceDateTaken" minOccurs="0"/>
                <xsd:element ref="ns3:MediaServiceAutoKeyPoints" minOccurs="0"/>
                <xsd:element ref="ns3:MediaServiceKeyPoints" minOccurs="0"/>
                <xsd:element ref="ns3:MediaServiceGenerationTime" minOccurs="0"/>
                <xsd:element ref="ns3: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6e026d7-6268-46f9-9fde-98a678ab5fd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MediaServiceAutoTags" ma:internalName="MediaServiceAutoTags" ma:readOnly="true">
      <xsd:simpleType>
        <xsd:restriction base="dms:Text"/>
      </xsd:simpleType>
    </xsd:element>
    <xsd:element name="MediaServiceOCR" ma:index="11" nillable="true" ma:displayName="MediaServiceOCR" ma:internalName="MediaServiceOCR"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KeyPoints" ma:index="13" nillable="true" ma:displayName="MediaServiceAutoKeyPoints" ma:hidden="true" ma:internalName="MediaServiceAutoKeyPoints" ma:readOnly="true">
      <xsd:simpleType>
        <xsd:restriction base="dms:Note"/>
      </xsd:simpleType>
    </xsd:element>
    <xsd:element name="MediaServiceKeyPoints" ma:index="14" nillable="true" ma:displayName="KeyPoints" ma:internalName="MediaServiceKeyPoints"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A5A93B35-7A29-4DE3-B1DE-EE6C9E9D850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6e026d7-6268-46f9-9fde-98a678ab5fd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1FD237F5-A549-4EA7-A840-B7046A253D90}">
  <ds:schemaRefs>
    <ds:schemaRef ds:uri="http://schemas.microsoft.com/sharepoint/v3/contenttype/forms"/>
  </ds:schemaRefs>
</ds:datastoreItem>
</file>

<file path=customXml/itemProps3.xml><?xml version="1.0" encoding="utf-8"?>
<ds:datastoreItem xmlns:ds="http://schemas.openxmlformats.org/officeDocument/2006/customXml" ds:itemID="{7DC18508-71C0-4DA3-853E-97F93DF5E8DC}">
  <ds:schemaRefs>
    <ds:schemaRef ds:uri="http://purl.org/dc/terms/"/>
    <ds:schemaRef ds:uri="http://schemas.openxmlformats.org/package/2006/metadata/core-properties"/>
    <ds:schemaRef ds:uri="http://purl.org/dc/dcmitype/"/>
    <ds:schemaRef ds:uri="http://schemas.microsoft.com/office/infopath/2007/PartnerControls"/>
    <ds:schemaRef ds:uri="http://schemas.microsoft.com/office/2006/documentManagement/types"/>
    <ds:schemaRef ds:uri="http://schemas.microsoft.com/office/2006/metadata/properties"/>
    <ds:schemaRef ds:uri="16e026d7-6268-46f9-9fde-98a678ab5fd2"/>
    <ds:schemaRef ds:uri="http://www.w3.org/XML/1998/namespace"/>
    <ds:schemaRef ds:uri="http://purl.org/dc/elements/1.1/"/>
  </ds:schemaRefs>
</ds:datastoreItem>
</file>

<file path=docProps/app.xml><?xml version="1.0" encoding="utf-8"?>
<Properties xmlns="http://schemas.openxmlformats.org/officeDocument/2006/extended-properties" xmlns:vt="http://schemas.openxmlformats.org/officeDocument/2006/docPropsVTypes">
  <Template>{5B0DBA9D-A24C-EA48-9908-939BFE9A2BD2}tf10001076</Template>
  <TotalTime>972</TotalTime>
  <Words>434</Words>
  <Application>Microsoft Office PowerPoint</Application>
  <PresentationFormat>Widescreen</PresentationFormat>
  <Paragraphs>73</Paragraphs>
  <Slides>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Arial</vt:lpstr>
      <vt:lpstr>Calibri</vt:lpstr>
      <vt:lpstr>Century Gothic</vt:lpstr>
      <vt:lpstr>Wingdings 3</vt:lpstr>
      <vt:lpstr>Ion Boardroom</vt:lpstr>
      <vt:lpstr>New York City, Department of Education</vt:lpstr>
      <vt:lpstr>WAYS TO IMPROVE FOOD SAFETY PERFORMANCE</vt:lpstr>
      <vt:lpstr>WAYS TO IMPROVE FOOD SAFETY PERFORMANCE (Internal)</vt:lpstr>
      <vt:lpstr>WAYS TO IMPROVE FOOD SAFETY PERFORMANCE (External)</vt:lpstr>
      <vt:lpstr>WAYS TO IMPROVE FOOD SAFETY PERFORMANCE</vt:lpstr>
      <vt:lpstr>WAYS TO IMPROVE FOOD SAFETY PERFORMANCE</vt:lpstr>
      <vt:lpstr>WAYS TO IMPROVE FOOD SAFETY PERFORMANCE</vt:lpstr>
      <vt:lpstr>WAYS TO IMPROVE FOOD SAFETY PERFORMANCE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“SCHOOL DISTRICT NAME</dc:title>
  <dc:creator>Microsoft Office User</dc:creator>
  <cp:lastModifiedBy>Stephen O'Brien</cp:lastModifiedBy>
  <cp:revision>35</cp:revision>
  <dcterms:created xsi:type="dcterms:W3CDTF">2019-11-08T19:20:12Z</dcterms:created>
  <dcterms:modified xsi:type="dcterms:W3CDTF">2020-11-06T21:54:15Z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0x0101009ABB4117EC3AB04997C17E74AF0978A8</vt:lpwstr>
  </property>
</Properties>
</file>