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Bree Serif"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49ff967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e49ff967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b6261142c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the #1 reason people leave their organization? </a:t>
            </a:r>
            <a:endParaRPr/>
          </a:p>
          <a:p>
            <a:pPr marL="0" lvl="0" indent="0" algn="l" rtl="0">
              <a:spcBef>
                <a:spcPts val="0"/>
              </a:spcBef>
              <a:spcAft>
                <a:spcPts val="0"/>
              </a:spcAft>
              <a:buNone/>
            </a:pPr>
            <a:endParaRPr/>
          </a:p>
          <a:p>
            <a:pPr marL="0" lvl="0" indent="0" algn="l" rtl="0">
              <a:spcBef>
                <a:spcPts val="0"/>
              </a:spcBef>
              <a:spcAft>
                <a:spcPts val="0"/>
              </a:spcAft>
              <a:buNone/>
            </a:pPr>
            <a:r>
              <a:rPr lang="en-US"/>
              <a:t>Mentee</a:t>
            </a:r>
            <a:endParaRPr/>
          </a:p>
        </p:txBody>
      </p:sp>
      <p:sp>
        <p:nvSpPr>
          <p:cNvPr id="253" name="Google Shape;253;g2b6261142c1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b6261142c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 It is because they don’t feel appreciated.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One study even found that employees working for a boss they didn’t like had higher blood pressure.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
        <p:nvSpPr>
          <p:cNvPr id="260" name="Google Shape;260;g2b6261142c1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efd82280e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how do we fill others buckets?</a:t>
            </a:r>
            <a:endParaRPr/>
          </a:p>
          <a:p>
            <a:pPr marL="0" lvl="0" indent="0" algn="l" rtl="0">
              <a:spcBef>
                <a:spcPts val="0"/>
              </a:spcBef>
              <a:spcAft>
                <a:spcPts val="0"/>
              </a:spcAft>
              <a:buNone/>
            </a:pPr>
            <a:endParaRPr/>
          </a:p>
          <a:p>
            <a:pPr marL="0" lvl="0" indent="0" algn="l" rtl="0">
              <a:spcBef>
                <a:spcPts val="0"/>
              </a:spcBef>
              <a:spcAft>
                <a:spcPts val="0"/>
              </a:spcAft>
              <a:buNone/>
            </a:pPr>
            <a:r>
              <a:rPr lang="en-US"/>
              <a:t>Brief interactions during the day provide opportunities to fill others buckets.  Just saying hi or commenting on something they did that you appreciate can fill their bucket.</a:t>
            </a:r>
            <a:endParaRPr/>
          </a:p>
          <a:p>
            <a:pPr marL="0" lvl="0" indent="0" algn="l" rtl="0">
              <a:spcBef>
                <a:spcPts val="0"/>
              </a:spcBef>
              <a:spcAft>
                <a:spcPts val="0"/>
              </a:spcAft>
              <a:buNone/>
            </a:pPr>
            <a:endParaRPr/>
          </a:p>
          <a:p>
            <a:pPr marL="0" lvl="0" indent="0" algn="l" rtl="0">
              <a:spcBef>
                <a:spcPts val="0"/>
              </a:spcBef>
              <a:spcAft>
                <a:spcPts val="0"/>
              </a:spcAft>
              <a:buNone/>
            </a:pPr>
            <a:r>
              <a:rPr lang="en-US"/>
              <a:t>In fact just the act of how you are greeting people can either be bucket dipping or bucket filling. </a:t>
            </a:r>
            <a:endParaRPr/>
          </a:p>
          <a:p>
            <a:pPr marL="0" lvl="0" indent="0" algn="l" rtl="0">
              <a:spcBef>
                <a:spcPts val="0"/>
              </a:spcBef>
              <a:spcAft>
                <a:spcPts val="0"/>
              </a:spcAft>
              <a:buNone/>
            </a:pPr>
            <a:endParaRPr/>
          </a:p>
          <a:p>
            <a:pPr marL="0" lvl="0" indent="0" algn="l" rtl="0">
              <a:spcBef>
                <a:spcPts val="0"/>
              </a:spcBef>
              <a:spcAft>
                <a:spcPts val="0"/>
              </a:spcAft>
              <a:buNone/>
            </a:pPr>
            <a:r>
              <a:rPr lang="en-US"/>
              <a:t>We are going to do a quick exercise.</a:t>
            </a:r>
            <a:r>
              <a:rPr lang="en-US">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Please turn to your neighbor and say hi to them as if they were your worst enemy and you don’t want to be around them.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How did that feel?  (uncomfortable, made you sad or irritated)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If you were greeted that way in the morning, would it set you up to have a great day? Probably not.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Ok, Now turn to the same person and act as if they are your long lost friend who you are so happy to see.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Did you feel differently?  If you were greeted with this enthusiasm in the morning, as opposed to indifference or negative energy, you would probably respond differently.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Super…Thank you for participating.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Every interaction we have with others brings with it either positive or negative energy and that energy impacts the participants and can also impact those around them.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t>Negative people and interactions dip from your bucket.</a:t>
            </a:r>
            <a:endParaRPr/>
          </a:p>
          <a:p>
            <a:pPr marL="0" lvl="0" indent="0" algn="l" rtl="0">
              <a:spcBef>
                <a:spcPts val="0"/>
              </a:spcBef>
              <a:spcAft>
                <a:spcPts val="0"/>
              </a:spcAft>
              <a:buNone/>
            </a:pPr>
            <a:endParaRPr/>
          </a:p>
          <a:p>
            <a:pPr marL="0" lvl="0" indent="0" algn="l" rtl="0">
              <a:spcBef>
                <a:spcPts val="0"/>
              </a:spcBef>
              <a:spcAft>
                <a:spcPts val="0"/>
              </a:spcAft>
              <a:buNone/>
            </a:pPr>
            <a:r>
              <a:rPr lang="en-US"/>
              <a:t>Positive energy helps to fill others buckets and can also fill your bucket.  In fact 9 out of 10 people reported that they were more productive if they were around positive people.</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Positive emotions can improve our daily physical and mental well being.</a:t>
            </a:r>
            <a:endParaRPr/>
          </a:p>
        </p:txBody>
      </p:sp>
      <p:sp>
        <p:nvSpPr>
          <p:cNvPr id="267" name="Google Shape;267;g1efd82280ea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a82426470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you have heard that positive energy can have positive results on people and organizations, but let’s take a deeper look into that.</a:t>
            </a:r>
            <a:endParaRPr/>
          </a:p>
          <a:p>
            <a:pPr marL="0" lvl="0" indent="0" algn="l" rtl="0">
              <a:spcBef>
                <a:spcPts val="0"/>
              </a:spcBef>
              <a:spcAft>
                <a:spcPts val="0"/>
              </a:spcAft>
              <a:buNone/>
            </a:pPr>
            <a:endParaRPr/>
          </a:p>
          <a:p>
            <a:pPr marL="0" lvl="0" indent="0" algn="l" rtl="0">
              <a:spcBef>
                <a:spcPts val="0"/>
              </a:spcBef>
              <a:spcAft>
                <a:spcPts val="0"/>
              </a:spcAft>
              <a:buNone/>
            </a:pPr>
            <a:r>
              <a:rPr lang="en-US"/>
              <a:t>Dr. Clifton found that there is actually something he termed as the magic ratio.  If you interact with someone and for every positive interaction there is one negative interaction, that relationship will statistically not survive. Whereas if you interact with them and for every 5 positive interactions there is only 1 negative interaction, the relationship will survive.</a:t>
            </a:r>
            <a:endParaRPr/>
          </a:p>
          <a:p>
            <a:pPr marL="0" lvl="0" indent="0" algn="l" rtl="0">
              <a:spcBef>
                <a:spcPts val="0"/>
              </a:spcBef>
              <a:spcAft>
                <a:spcPts val="0"/>
              </a:spcAft>
              <a:buNone/>
            </a:pPr>
            <a:endParaRPr/>
          </a:p>
          <a:p>
            <a:pPr marL="0" lvl="0" indent="0" algn="l" rtl="0">
              <a:spcBef>
                <a:spcPts val="0"/>
              </a:spcBef>
              <a:spcAft>
                <a:spcPts val="0"/>
              </a:spcAft>
              <a:buNone/>
            </a:pPr>
            <a:r>
              <a:rPr lang="en-US"/>
              <a:t>So the more positive interactions the better… right?</a:t>
            </a:r>
            <a:endParaRPr/>
          </a:p>
          <a:p>
            <a:pPr marL="0" lvl="0" indent="0" algn="l" rtl="0">
              <a:spcBef>
                <a:spcPts val="0"/>
              </a:spcBef>
              <a:spcAft>
                <a:spcPts val="0"/>
              </a:spcAft>
              <a:buNone/>
            </a:pPr>
            <a:endParaRPr/>
          </a:p>
          <a:p>
            <a:pPr marL="0" lvl="0" indent="0" algn="l" rtl="0">
              <a:spcBef>
                <a:spcPts val="0"/>
              </a:spcBef>
              <a:spcAft>
                <a:spcPts val="0"/>
              </a:spcAft>
              <a:buNone/>
            </a:pPr>
            <a:r>
              <a:rPr lang="en-US"/>
              <a:t>Actually no.  It was also found that if you only have 1 negative interaction for every 13 positive interactions, productivity and relationships could suffer.  Being too positive and never discussing or focusing on the negative can have a detrimental effect as well.  Most people don’t have to work very hard to find areas where improvement is needed so this is rarely an issue, but something to be aware of.</a:t>
            </a:r>
            <a:endParaRPr/>
          </a:p>
        </p:txBody>
      </p:sp>
      <p:sp>
        <p:nvSpPr>
          <p:cNvPr id="275" name="Google Shape;275;g2a82426470c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a8242647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you have heard a bit now about why filling peoples buckets as opposed to dipping from their buckets is important.</a:t>
            </a:r>
            <a:endParaRPr/>
          </a:p>
          <a:p>
            <a:pPr marL="0" lvl="0" indent="0" algn="l" rtl="0">
              <a:spcBef>
                <a:spcPts val="0"/>
              </a:spcBef>
              <a:spcAft>
                <a:spcPts val="0"/>
              </a:spcAft>
              <a:buNone/>
            </a:pPr>
            <a:endParaRPr/>
          </a:p>
          <a:p>
            <a:pPr marL="0" lvl="0" indent="0" algn="l" rtl="0">
              <a:spcBef>
                <a:spcPts val="0"/>
              </a:spcBef>
              <a:spcAft>
                <a:spcPts val="0"/>
              </a:spcAft>
              <a:buNone/>
            </a:pPr>
            <a:r>
              <a:rPr lang="en-US"/>
              <a:t>And now Maggie is  going to go over some strategies to put bucket filling into action.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5 strategies we will review</a:t>
            </a:r>
            <a:endParaRPr/>
          </a:p>
          <a:p>
            <a:pPr marL="457200" lvl="0" indent="-298450" algn="l" rtl="0">
              <a:spcBef>
                <a:spcPts val="0"/>
              </a:spcBef>
              <a:spcAft>
                <a:spcPts val="0"/>
              </a:spcAft>
              <a:buSzPts val="1100"/>
              <a:buAutoNum type="arabicPeriod"/>
            </a:pPr>
            <a:r>
              <a:rPr lang="en-US"/>
              <a:t>Prevent Bucket Dipping </a:t>
            </a:r>
            <a:endParaRPr/>
          </a:p>
          <a:p>
            <a:pPr marL="457200" lvl="0" indent="-298450" algn="l" rtl="0">
              <a:spcBef>
                <a:spcPts val="0"/>
              </a:spcBef>
              <a:spcAft>
                <a:spcPts val="0"/>
              </a:spcAft>
              <a:buSzPts val="1100"/>
              <a:buAutoNum type="arabicPeriod"/>
            </a:pPr>
            <a:r>
              <a:rPr lang="en-US"/>
              <a:t>Shine a Light on What is Right</a:t>
            </a:r>
            <a:endParaRPr/>
          </a:p>
          <a:p>
            <a:pPr marL="457200" lvl="0" indent="-298450" algn="l" rtl="0">
              <a:spcBef>
                <a:spcPts val="0"/>
              </a:spcBef>
              <a:spcAft>
                <a:spcPts val="0"/>
              </a:spcAft>
              <a:buSzPts val="1100"/>
              <a:buAutoNum type="arabicPeriod"/>
            </a:pPr>
            <a:r>
              <a:rPr lang="en-US"/>
              <a:t>Make Best Friends</a:t>
            </a:r>
            <a:endParaRPr/>
          </a:p>
          <a:p>
            <a:pPr marL="457200" lvl="0" indent="-298450" algn="l" rtl="0">
              <a:spcBef>
                <a:spcPts val="0"/>
              </a:spcBef>
              <a:spcAft>
                <a:spcPts val="0"/>
              </a:spcAft>
              <a:buSzPts val="1100"/>
              <a:buAutoNum type="arabicPeriod"/>
            </a:pPr>
            <a:r>
              <a:rPr lang="en-US"/>
              <a:t>Give Unexpectedly</a:t>
            </a:r>
            <a:endParaRPr/>
          </a:p>
          <a:p>
            <a:pPr marL="457200" lvl="0" indent="-298450" algn="l" rtl="0">
              <a:spcBef>
                <a:spcPts val="0"/>
              </a:spcBef>
              <a:spcAft>
                <a:spcPts val="0"/>
              </a:spcAft>
              <a:buSzPts val="1100"/>
              <a:buAutoNum type="arabicPeriod"/>
            </a:pPr>
            <a:r>
              <a:rPr lang="en-US"/>
              <a:t>Reverse the Golden Rule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2" name="Google Shape;282;g2a82426470c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a82426470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Preventing Bucket Dipping.</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very important and a great place to start because it is hard to fill a bucket if you are constantly dipping from it.</a:t>
            </a:r>
            <a:endParaRPr/>
          </a:p>
          <a:p>
            <a:pPr marL="0" lvl="0" indent="0" algn="l" rtl="0">
              <a:spcBef>
                <a:spcPts val="0"/>
              </a:spcBef>
              <a:spcAft>
                <a:spcPts val="0"/>
              </a:spcAft>
              <a:buNone/>
            </a:pPr>
            <a:endParaRPr/>
          </a:p>
          <a:p>
            <a:pPr marL="0" lvl="0" indent="0" algn="l" rtl="0">
              <a:spcBef>
                <a:spcPts val="0"/>
              </a:spcBef>
              <a:spcAft>
                <a:spcPts val="0"/>
              </a:spcAft>
              <a:buNone/>
            </a:pPr>
            <a:r>
              <a:rPr lang="en-US"/>
              <a:t>Ask yourself when you have interactions.  Am I adding to this person's bucket or taking from it? Take the time to evaluate your interactions.</a:t>
            </a:r>
            <a:endParaRPr/>
          </a:p>
          <a:p>
            <a:pPr marL="0" lvl="0" indent="0" algn="l" rtl="0">
              <a:spcBef>
                <a:spcPts val="0"/>
              </a:spcBef>
              <a:spcAft>
                <a:spcPts val="0"/>
              </a:spcAft>
              <a:buNone/>
            </a:pPr>
            <a:endParaRPr/>
          </a:p>
          <a:p>
            <a:pPr marL="0" lvl="0" indent="0" algn="l" rtl="0">
              <a:spcBef>
                <a:spcPts val="0"/>
              </a:spcBef>
              <a:spcAft>
                <a:spcPts val="0"/>
              </a:spcAft>
              <a:buNone/>
            </a:pPr>
            <a:r>
              <a:rPr lang="en-US"/>
              <a:t>Next is to pause before you have an interaction.  Were you going to poke fun at someone? were you going to call them out in front of others?  These would be actions that would be bucket dipping and perhaps you should pause and reconsider.</a:t>
            </a:r>
            <a:endParaRPr/>
          </a:p>
          <a:p>
            <a:pPr marL="0" lvl="0" indent="0" algn="l" rtl="0">
              <a:spcBef>
                <a:spcPts val="0"/>
              </a:spcBef>
              <a:spcAft>
                <a:spcPts val="0"/>
              </a:spcAft>
              <a:buNone/>
            </a:pPr>
            <a:endParaRPr/>
          </a:p>
          <a:p>
            <a:pPr marL="0" lvl="0" indent="0" algn="l" rtl="0">
              <a:spcBef>
                <a:spcPts val="0"/>
              </a:spcBef>
              <a:spcAft>
                <a:spcPts val="0"/>
              </a:spcAft>
              <a:buNone/>
            </a:pPr>
            <a:r>
              <a:rPr lang="en-US"/>
              <a:t>Next is to keep track of your interactions and progress.  This could be jotting down the positive and negative interactions with each person, or just taking a mental note.  Are you reaching the magic ratio with those you are coming in contact with?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9" name="Google Shape;289;g2a82426470c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82426470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next strategy is to shine a light on what is right.  People like to know that they are meeting or exceeding expectations and that they are appreciated for what they do.</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dk1"/>
                </a:solidFill>
              </a:rPr>
              <a:t>Focus on the positive rather than dwelling on the negative.</a:t>
            </a:r>
            <a:endParaRPr>
              <a:solidFill>
                <a:schemeClr val="dk1"/>
              </a:solidFill>
            </a:endParaRPr>
          </a:p>
          <a:p>
            <a:pPr marL="0" lvl="0" indent="0" algn="l" rtl="0">
              <a:spcBef>
                <a:spcPts val="0"/>
              </a:spcBef>
              <a:spcAft>
                <a:spcPts val="0"/>
              </a:spcAft>
              <a:buNone/>
            </a:pPr>
            <a:r>
              <a:rPr lang="en-US">
                <a:solidFill>
                  <a:schemeClr val="dk1"/>
                </a:solidFill>
              </a:rPr>
              <a:t>Never underestimate the long-term influence of filling others’ buckets.</a:t>
            </a:r>
            <a:endParaRPr>
              <a:solidFill>
                <a:schemeClr val="dk1"/>
              </a:solidFill>
            </a:endParaRPr>
          </a:p>
          <a:p>
            <a:pPr marL="0" lvl="0" indent="0" algn="l" rtl="0">
              <a:spcBef>
                <a:spcPts val="0"/>
              </a:spcBef>
              <a:spcAft>
                <a:spcPts val="0"/>
              </a:spcAft>
              <a:buNone/>
            </a:pPr>
            <a:r>
              <a:rPr lang="en-US">
                <a:solidFill>
                  <a:schemeClr val="dk1"/>
                </a:solidFill>
              </a:rPr>
              <a:t>Positive emotions create chains of interpersonal events.</a:t>
            </a:r>
            <a:endParaRPr>
              <a:solidFill>
                <a:schemeClr val="dk1"/>
              </a:solidFill>
            </a:endParaRPr>
          </a:p>
          <a:p>
            <a:pPr marL="0" lvl="0" indent="0" algn="l" rtl="0">
              <a:spcBef>
                <a:spcPts val="0"/>
              </a:spcBef>
              <a:spcAft>
                <a:spcPts val="0"/>
              </a:spcAft>
              <a:buNone/>
            </a:pPr>
            <a:r>
              <a:rPr lang="en-US">
                <a:solidFill>
                  <a:schemeClr val="dk1"/>
                </a:solidFill>
              </a:rPr>
              <a:t>Every time you fill a bucket, you’re setting something in motion.</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g2a82426470c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69c7bb53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If you fill five buckets a day, and the owners of those buckets go on to fill five new buckets, How many buckets would be filled by the end of 10 days?</a:t>
            </a:r>
            <a:endParaRPr/>
          </a:p>
          <a:p>
            <a:pPr marL="0" lvl="0" indent="0" algn="l" rtl="0">
              <a:spcBef>
                <a:spcPts val="0"/>
              </a:spcBef>
              <a:spcAft>
                <a:spcPts val="0"/>
              </a:spcAft>
              <a:buNone/>
            </a:pPr>
            <a:endParaRPr/>
          </a:p>
          <a:p>
            <a:pPr marL="0" lvl="0" indent="0" algn="l" rtl="0">
              <a:spcBef>
                <a:spcPts val="0"/>
              </a:spcBef>
              <a:spcAft>
                <a:spcPts val="0"/>
              </a:spcAft>
              <a:buNone/>
            </a:pPr>
            <a:r>
              <a:rPr lang="en-US"/>
              <a:t>Mentee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4" name="Google Shape;304;g2b69c7bb53f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b69c7bb53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Answer:  more than 19 million buckets would be filled in just 10 days. </a:t>
            </a:r>
            <a:endParaRPr/>
          </a:p>
          <a:p>
            <a:pPr marL="0" lvl="0" indent="0" algn="l" rtl="0">
              <a:spcBef>
                <a:spcPts val="0"/>
              </a:spcBef>
              <a:spcAft>
                <a:spcPts val="0"/>
              </a:spcAft>
              <a:buNone/>
            </a:pPr>
            <a:endParaRPr/>
          </a:p>
          <a:p>
            <a:pPr marL="0" lvl="0" indent="0" algn="l" rtl="0">
              <a:spcBef>
                <a:spcPts val="0"/>
              </a:spcBef>
              <a:spcAft>
                <a:spcPts val="0"/>
              </a:spcAft>
              <a:buNone/>
            </a:pPr>
            <a:r>
              <a:rPr lang="en-US"/>
              <a:t>On your table there is a Positive Impact Test that is in the book.  You can take this after dinner or at a later time, but it might provide some insight as to where you are now with this strategy and what you might do differently to shine a light on what is right.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3" name="Google Shape;313;g2b69c7bb53f_1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82426470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third strategy is to make best friends</a:t>
            </a:r>
            <a:endParaRPr/>
          </a:p>
          <a:p>
            <a:pPr marL="0" lvl="0" indent="0" algn="l" rtl="0">
              <a:spcBef>
                <a:spcPts val="0"/>
              </a:spcBef>
              <a:spcAft>
                <a:spcPts val="0"/>
              </a:spcAft>
              <a:buNone/>
            </a:pPr>
            <a:endParaRPr/>
          </a:p>
          <a:p>
            <a:pPr marL="0" lvl="0" indent="0" algn="l" rtl="0">
              <a:spcBef>
                <a:spcPts val="0"/>
              </a:spcBef>
              <a:spcAft>
                <a:spcPts val="0"/>
              </a:spcAft>
              <a:buNone/>
            </a:pPr>
            <a:r>
              <a:rPr lang="en-US"/>
              <a:t>Do you have best friends at your workplace? How do you think it affects your work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dk1"/>
                </a:solidFill>
              </a:rPr>
              <a:t>When you think about organizations, clubs or even work.  Most of us have joined and stayed with these groups because we have made a solid connection with others and have become best friends.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People with best friends at work have better safety records, receive higher customer satisfaction scores, and increase workplace productivity.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Your best relationships, begin with positive interactions and they don’t stop there.  Make sure to listen to your friend unconditionally, support your friend in their endeavors and be the person they know they can always go to for a kind word.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Fill a person’s bucket in your very first interaction.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And </a:t>
            </a:r>
            <a:r>
              <a:rPr lang="en-US"/>
              <a:t>be the person who always notices when someone does a great job.</a:t>
            </a:r>
            <a:endParaRPr/>
          </a:p>
          <a:p>
            <a:pPr marL="0" lvl="0" indent="0" algn="l" rtl="0">
              <a:spcBef>
                <a:spcPts val="0"/>
              </a:spcBef>
              <a:spcAft>
                <a:spcPts val="0"/>
              </a:spcAft>
              <a:buNone/>
            </a:pPr>
            <a:endParaRPr/>
          </a:p>
        </p:txBody>
      </p:sp>
      <p:sp>
        <p:nvSpPr>
          <p:cNvPr id="322" name="Google Shape;322;g2a82426470c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515c62bd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Hello Everyone. I am Allison Monbleau from The School District of Palm Beach County</a:t>
            </a:r>
            <a:endParaRPr/>
          </a:p>
          <a:p>
            <a:pPr marL="0" lvl="0" indent="0" algn="l" rtl="0">
              <a:spcBef>
                <a:spcPts val="0"/>
              </a:spcBef>
              <a:spcAft>
                <a:spcPts val="0"/>
              </a:spcAft>
              <a:buNone/>
            </a:pPr>
            <a:endParaRPr/>
          </a:p>
          <a:p>
            <a:pPr marL="0" lvl="0" indent="0" algn="l" rtl="0">
              <a:spcBef>
                <a:spcPts val="0"/>
              </a:spcBef>
              <a:spcAft>
                <a:spcPts val="0"/>
              </a:spcAft>
              <a:buNone/>
            </a:pPr>
            <a:r>
              <a:rPr lang="en-US"/>
              <a:t>…And I am Maggie Prieto also from the School District of Palm Beach County</a:t>
            </a:r>
            <a:endParaRPr/>
          </a:p>
          <a:p>
            <a:pPr marL="0" lvl="0" indent="0" algn="l" rtl="0">
              <a:spcBef>
                <a:spcPts val="0"/>
              </a:spcBef>
              <a:spcAft>
                <a:spcPts val="0"/>
              </a:spcAft>
              <a:buNone/>
            </a:pPr>
            <a:endParaRPr/>
          </a:p>
          <a:p>
            <a:pPr marL="0" lvl="0" indent="0" algn="l" rtl="0">
              <a:spcBef>
                <a:spcPts val="0"/>
              </a:spcBef>
              <a:spcAft>
                <a:spcPts val="0"/>
              </a:spcAft>
              <a:buNone/>
            </a:pPr>
            <a:r>
              <a:rPr lang="en-US"/>
              <a:t>Our presentation today is called How Full Is Your Bucket, but before we get to that we would like to do a little icebreaker.</a:t>
            </a:r>
            <a:endParaRPr/>
          </a:p>
          <a:p>
            <a:pPr marL="0" lvl="0" indent="0" algn="l" rtl="0">
              <a:spcBef>
                <a:spcPts val="0"/>
              </a:spcBef>
              <a:spcAft>
                <a:spcPts val="0"/>
              </a:spcAft>
              <a:buNone/>
            </a:pPr>
            <a:endParaRPr/>
          </a:p>
          <a:p>
            <a:pPr marL="0" lvl="0" indent="0" algn="l" rtl="0">
              <a:spcBef>
                <a:spcPts val="0"/>
              </a:spcBef>
              <a:spcAft>
                <a:spcPts val="0"/>
              </a:spcAft>
              <a:buNone/>
            </a:pPr>
            <a:r>
              <a:rPr lang="en-US"/>
              <a:t>We will be using the Mentee app throughout our presentation tonight.  Please use the QR code to access the app.</a:t>
            </a:r>
            <a:endParaRPr/>
          </a:p>
        </p:txBody>
      </p:sp>
      <p:sp>
        <p:nvSpPr>
          <p:cNvPr id="192" name="Google Shape;192;g1e515c62bda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a82426470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Strategy #4 is to Give Unexpectedly</a:t>
            </a:r>
            <a:endParaRPr/>
          </a:p>
          <a:p>
            <a:pPr marL="0" lvl="0" indent="0" algn="l" rtl="0">
              <a:spcBef>
                <a:spcPts val="0"/>
              </a:spcBef>
              <a:spcAft>
                <a:spcPts val="0"/>
              </a:spcAft>
              <a:buNone/>
            </a:pPr>
            <a:endParaRPr/>
          </a:p>
          <a:p>
            <a:pPr marL="0" lvl="0" indent="0" algn="l" rtl="0">
              <a:spcBef>
                <a:spcPts val="0"/>
              </a:spcBef>
              <a:spcAft>
                <a:spcPts val="0"/>
              </a:spcAft>
              <a:buNone/>
            </a:pPr>
            <a:r>
              <a:rPr lang="en-US"/>
              <a:t>Most people prefer gifts that are unexpected.  You can light up someone's day with a small gift.  Maybe a trinket, a hug, or an offer to grab a cup of coffee.</a:t>
            </a:r>
            <a:endParaRPr/>
          </a:p>
          <a:p>
            <a:pPr marL="0" lvl="0" indent="0" algn="l" rtl="0">
              <a:spcBef>
                <a:spcPts val="0"/>
              </a:spcBef>
              <a:spcAft>
                <a:spcPts val="0"/>
              </a:spcAft>
              <a:buNone/>
            </a:pPr>
            <a:endParaRPr/>
          </a:p>
          <a:p>
            <a:pPr marL="0" lvl="0" indent="0" algn="l" rtl="0">
              <a:spcBef>
                <a:spcPts val="0"/>
              </a:spcBef>
              <a:spcAft>
                <a:spcPts val="0"/>
              </a:spcAft>
              <a:buNone/>
            </a:pPr>
            <a:r>
              <a:rPr lang="en-US"/>
              <a:t>Even a smile can be an unexpected and cherished gift.</a:t>
            </a:r>
            <a:endParaRPr/>
          </a:p>
          <a:p>
            <a:pPr marL="0" lvl="0" indent="0" algn="l" rtl="0">
              <a:spcBef>
                <a:spcPts val="0"/>
              </a:spcBef>
              <a:spcAft>
                <a:spcPts val="0"/>
              </a:spcAft>
              <a:buNone/>
            </a:pPr>
            <a:endParaRPr/>
          </a:p>
          <a:p>
            <a:pPr marL="0" lvl="0" indent="0" algn="l" rtl="0">
              <a:spcBef>
                <a:spcPts val="0"/>
              </a:spcBef>
              <a:spcAft>
                <a:spcPts val="0"/>
              </a:spcAft>
              <a:buNone/>
            </a:pPr>
            <a:r>
              <a:rPr lang="en-US"/>
              <a:t>Sometimes just confiding in someone or taking a moment to share something about yourself could be a gift.</a:t>
            </a:r>
            <a:endParaRPr/>
          </a:p>
          <a:p>
            <a:pPr marL="0" lvl="0" indent="0" algn="l" rtl="0">
              <a:spcBef>
                <a:spcPts val="0"/>
              </a:spcBef>
              <a:spcAft>
                <a:spcPts val="0"/>
              </a:spcAft>
              <a:buNone/>
            </a:pPr>
            <a:endParaRPr/>
          </a:p>
          <a:p>
            <a:pPr marL="0" lvl="0" indent="0" algn="l" rtl="0">
              <a:spcBef>
                <a:spcPts val="0"/>
              </a:spcBef>
              <a:spcAft>
                <a:spcPts val="0"/>
              </a:spcAft>
              <a:buNone/>
            </a:pPr>
            <a:r>
              <a:rPr lang="en-US"/>
              <a:t>Or even entrusting them with a task or allowing them the opportunity for professional growth can fill their bucket..</a:t>
            </a:r>
            <a:endParaRPr/>
          </a:p>
          <a:p>
            <a:pPr marL="457200" lvl="0" indent="0" algn="l" rtl="0">
              <a:spcBef>
                <a:spcPts val="0"/>
              </a:spcBef>
              <a:spcAft>
                <a:spcPts val="0"/>
              </a:spcAft>
              <a:buNone/>
            </a:pPr>
            <a:endParaRPr/>
          </a:p>
        </p:txBody>
      </p:sp>
      <p:sp>
        <p:nvSpPr>
          <p:cNvPr id="329" name="Google Shape;329;g2a82426470c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a82426470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Can someone tell me What is the Golden Rule?</a:t>
            </a:r>
            <a:endParaRPr/>
          </a:p>
          <a:p>
            <a:pPr marL="0" lvl="0" indent="0" algn="l" rtl="0">
              <a:spcBef>
                <a:spcPts val="0"/>
              </a:spcBef>
              <a:spcAft>
                <a:spcPts val="0"/>
              </a:spcAft>
              <a:buNone/>
            </a:pPr>
            <a:endParaRPr/>
          </a:p>
          <a:p>
            <a:pPr marL="0" lvl="0" indent="0" algn="l" rtl="0">
              <a:spcBef>
                <a:spcPts val="0"/>
              </a:spcBef>
              <a:spcAft>
                <a:spcPts val="0"/>
              </a:spcAft>
              <a:buNone/>
            </a:pPr>
            <a:r>
              <a:rPr lang="en-US"/>
              <a:t>And no, I don’t mean that restaurant on the screen.</a:t>
            </a:r>
            <a:endParaRPr/>
          </a:p>
        </p:txBody>
      </p:sp>
      <p:sp>
        <p:nvSpPr>
          <p:cNvPr id="336" name="Google Shape;336;g2a82426470c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b6261142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Yes.  The Golden Rule is to Do unto others as you would have them do unto you.</a:t>
            </a:r>
            <a:endParaRPr/>
          </a:p>
        </p:txBody>
      </p:sp>
      <p:sp>
        <p:nvSpPr>
          <p:cNvPr id="342" name="Google Shape;342;g2b6261142c1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b6261142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Dr. Clifton believed that the Golden Rule did not go far enough for bucket filling.  You want to do unto others as they would have you do unto them.</a:t>
            </a:r>
            <a:endParaRPr/>
          </a:p>
          <a:p>
            <a:pPr marL="0" lvl="0" indent="0" algn="l" rtl="0">
              <a:spcBef>
                <a:spcPts val="0"/>
              </a:spcBef>
              <a:spcAft>
                <a:spcPts val="0"/>
              </a:spcAft>
              <a:buNone/>
            </a:pPr>
            <a:endParaRPr/>
          </a:p>
          <a:p>
            <a:pPr marL="0" lvl="0" indent="0" algn="l" rtl="0">
              <a:spcBef>
                <a:spcPts val="0"/>
              </a:spcBef>
              <a:spcAft>
                <a:spcPts val="0"/>
              </a:spcAft>
              <a:buNone/>
            </a:pPr>
            <a:r>
              <a:rPr lang="en-US"/>
              <a:t>What is the difference?  The golden rule assumes that what you like and how you want to be treated is what everyone likes and how they want to be treated.  </a:t>
            </a:r>
            <a:endParaRPr/>
          </a:p>
          <a:p>
            <a:pPr marL="0" lvl="0" indent="0" algn="l" rtl="0">
              <a:spcBef>
                <a:spcPts val="0"/>
              </a:spcBef>
              <a:spcAft>
                <a:spcPts val="0"/>
              </a:spcAft>
              <a:buNone/>
            </a:pPr>
            <a:endParaRPr/>
          </a:p>
          <a:p>
            <a:pPr marL="0" lvl="0" indent="0" algn="l" rtl="0">
              <a:spcBef>
                <a:spcPts val="0"/>
              </a:spcBef>
              <a:spcAft>
                <a:spcPts val="0"/>
              </a:spcAft>
              <a:buNone/>
            </a:pPr>
            <a:r>
              <a:rPr lang="en-US"/>
              <a:t>In reality others may not like being noticed in public or to receive a note of thanks.  It is important to recognize that we are each individuals with different likes and dislikes and to fill others buckets you will need to know what actions are bucket filling and what are bucket dipping for each person.</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table you will find The Bucket Filling Interview.  Completing this for yourself may give you ideas as to what you might want to ask of others to ensure you are taking the right action to fill their bucket.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8" name="Google Shape;348;g2b6261142c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a82426470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what  results you may see if you start filling others bucket?</a:t>
            </a:r>
            <a:endParaRPr/>
          </a:p>
          <a:p>
            <a:pPr marL="0" lvl="0" indent="0" algn="l" rtl="0">
              <a:spcBef>
                <a:spcPts val="0"/>
              </a:spcBef>
              <a:spcAft>
                <a:spcPts val="0"/>
              </a:spcAft>
              <a:buNone/>
            </a:pPr>
            <a:endParaRPr/>
          </a:p>
          <a:p>
            <a:pPr marL="457200" lvl="0" indent="-298450" algn="l" rtl="0">
              <a:spcBef>
                <a:spcPts val="0"/>
              </a:spcBef>
              <a:spcAft>
                <a:spcPts val="0"/>
              </a:spcAft>
              <a:buClr>
                <a:schemeClr val="dk1"/>
              </a:buClr>
              <a:buSzPts val="1100"/>
              <a:buChar char="●"/>
            </a:pPr>
            <a:r>
              <a:rPr lang="en-US">
                <a:solidFill>
                  <a:schemeClr val="dk1"/>
                </a:solidFill>
              </a:rPr>
              <a:t>Your workplace will be a lot more productive and fun.</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You’ll have more friends.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Your colleagues will be more satisfied and engaged.</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You’ll enjoy closer relationships with your friends and family.</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You’ll be healthier, happier, and well on your way to a longer life.</a:t>
            </a:r>
            <a:endParaRPr>
              <a:solidFill>
                <a:schemeClr val="dk1"/>
              </a:solidFill>
            </a:endParaRPr>
          </a:p>
          <a:p>
            <a:pPr marL="0" lvl="0" indent="0" algn="l" rtl="0">
              <a:spcBef>
                <a:spcPts val="0"/>
              </a:spcBef>
              <a:spcAft>
                <a:spcPts val="0"/>
              </a:spcAft>
              <a:buNone/>
            </a:pPr>
            <a:endParaRPr/>
          </a:p>
        </p:txBody>
      </p:sp>
      <p:sp>
        <p:nvSpPr>
          <p:cNvPr id="354" name="Google Shape;354;g2a82426470c_0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ef6a667c9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hoped you enjoyed our presentation today.</a:t>
            </a:r>
            <a:endParaRPr/>
          </a:p>
          <a:p>
            <a:pPr marL="0" lvl="0" indent="0" algn="l" rtl="0">
              <a:spcBef>
                <a:spcPts val="0"/>
              </a:spcBef>
              <a:spcAft>
                <a:spcPts val="0"/>
              </a:spcAft>
              <a:buNone/>
            </a:pPr>
            <a:r>
              <a:rPr lang="en-US"/>
              <a:t>In Closing we have two Fill the Bucket Challenges for you.</a:t>
            </a:r>
            <a:endParaRPr/>
          </a:p>
          <a:p>
            <a:pPr marL="0" lvl="0" indent="0" algn="l" rtl="0">
              <a:spcBef>
                <a:spcPts val="0"/>
              </a:spcBef>
              <a:spcAft>
                <a:spcPts val="0"/>
              </a:spcAft>
              <a:buNone/>
            </a:pPr>
            <a:endParaRPr/>
          </a:p>
          <a:p>
            <a:pPr marL="0" lvl="0" indent="0" algn="l" rtl="0">
              <a:spcBef>
                <a:spcPts val="0"/>
              </a:spcBef>
              <a:spcAft>
                <a:spcPts val="0"/>
              </a:spcAft>
              <a:buNone/>
            </a:pPr>
            <a:r>
              <a:rPr lang="en-US"/>
              <a:t>The first one is a Life Savers game… not not that lifesaver</a:t>
            </a:r>
            <a:endParaRPr/>
          </a:p>
          <a:p>
            <a:pPr marL="0" lvl="0" indent="0" algn="l" rtl="0">
              <a:spcBef>
                <a:spcPts val="0"/>
              </a:spcBef>
              <a:spcAft>
                <a:spcPts val="0"/>
              </a:spcAft>
              <a:buNone/>
            </a:pPr>
            <a:r>
              <a:rPr lang="en-US"/>
              <a:t>(Click mouse).  Ah yes, that lifesaver.</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 quick activity and we are going to need you to come up front and get into a line like you did last night for that bucket filling activity.</a:t>
            </a:r>
            <a:endParaRPr/>
          </a:p>
          <a:p>
            <a:pPr marL="0" lvl="0" indent="0" algn="l" rtl="0">
              <a:spcBef>
                <a:spcPts val="0"/>
              </a:spcBef>
              <a:spcAft>
                <a:spcPts val="0"/>
              </a:spcAft>
              <a:buNone/>
            </a:pPr>
            <a:r>
              <a:rPr lang="en-US"/>
              <a:t>Each team will have a bucket of lifesavers and toothpicks.  The goal is to pass the lifesavers from the staring person to the end on the toothpick and the last person will drop it in the bucket.  The first team to finish should raise their hands and shout “USFA fills my bucket”</a:t>
            </a:r>
            <a:endParaRPr/>
          </a:p>
        </p:txBody>
      </p:sp>
      <p:sp>
        <p:nvSpPr>
          <p:cNvPr id="361" name="Google Shape;361;g1ef6a667c90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fd82280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The second bucket challenge is for the rest of our time together we are going to ask you to fill others buckets.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On your table you have a starter set of drops (about 3 each).  Please use these drops to write something positive about someone else and drop it in their “bucket”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Since we will be going to schools tomorrow you can just hand them your drops and they can deposit them in their buckets when they get back to the hotel.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We challenge you to set a goal.  How many drops can you give out? Not just today, how about when you go back to your office?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Thank you all for participation today in our activities.</a:t>
            </a:r>
            <a:endParaRPr>
              <a:solidFill>
                <a:schemeClr val="dk1"/>
              </a:solidFill>
            </a:endParaRPr>
          </a:p>
        </p:txBody>
      </p:sp>
      <p:sp>
        <p:nvSpPr>
          <p:cNvPr id="369" name="Google Shape;369;g1efd82280e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b69c7bb53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We hope you are having a great time in Palm Beach County</a:t>
            </a:r>
            <a:endParaRPr>
              <a:solidFill>
                <a:schemeClr val="dk1"/>
              </a:solidFill>
            </a:endParaRPr>
          </a:p>
        </p:txBody>
      </p:sp>
      <p:sp>
        <p:nvSpPr>
          <p:cNvPr id="376" name="Google Shape;376;g2b69c7bb53f_1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a89d2707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US" sz="1400">
                <a:solidFill>
                  <a:schemeClr val="dk1"/>
                </a:solidFill>
                <a:latin typeface="Calibri"/>
                <a:ea typeface="Calibri"/>
                <a:cs typeface="Calibri"/>
                <a:sym typeface="Calibri"/>
              </a:rPr>
              <a:t>To learn a bit about each other we would like to open with a lifesaver ice-breaker.</a:t>
            </a: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US" sz="1400">
                <a:solidFill>
                  <a:schemeClr val="dk1"/>
                </a:solidFill>
                <a:latin typeface="Calibri"/>
                <a:ea typeface="Calibri"/>
                <a:cs typeface="Calibri"/>
                <a:sym typeface="Calibri"/>
              </a:rPr>
              <a:t>Please take one life saver each out of the bucket on your table, but don’t eat it or unwrap it yet.</a:t>
            </a: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US" sz="1400">
                <a:solidFill>
                  <a:schemeClr val="dk1"/>
                </a:solidFill>
                <a:latin typeface="Calibri"/>
                <a:ea typeface="Calibri"/>
                <a:cs typeface="Calibri"/>
                <a:sym typeface="Calibri"/>
              </a:rPr>
              <a:t>Ok.  Does everyone have a lifesaver?</a:t>
            </a:r>
            <a:endParaRPr sz="1400">
              <a:solidFill>
                <a:schemeClr val="dk1"/>
              </a:solidFill>
              <a:latin typeface="Calibri"/>
              <a:ea typeface="Calibri"/>
              <a:cs typeface="Calibri"/>
              <a:sym typeface="Calibri"/>
            </a:endParaRPr>
          </a:p>
        </p:txBody>
      </p:sp>
      <p:sp>
        <p:nvSpPr>
          <p:cNvPr id="200" name="Google Shape;200;g2a89d27076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a89d27076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US" sz="1400">
                <a:solidFill>
                  <a:schemeClr val="dk1"/>
                </a:solidFill>
                <a:latin typeface="Calibri"/>
                <a:ea typeface="Calibri"/>
                <a:cs typeface="Calibri"/>
                <a:sym typeface="Calibri"/>
              </a:rPr>
              <a:t>Now you are going to go around the table and let everyone know which you would rather do depending on the color of the life saver you have in front of you.</a:t>
            </a: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US" sz="1400">
                <a:solidFill>
                  <a:schemeClr val="dk1"/>
                </a:solidFill>
                <a:latin typeface="Calibri"/>
                <a:ea typeface="Calibri"/>
                <a:cs typeface="Calibri"/>
                <a:sym typeface="Calibri"/>
              </a:rPr>
              <a:t>If you have yellow, you will share if you would rather hike in the woods or lay on the beach.  And also explain why you chose that option.  After you have gone around the table once and you have had an opportunity to share, please shift the lifesavers to the right one time and share out again.</a:t>
            </a: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US" sz="1400">
                <a:solidFill>
                  <a:schemeClr val="dk1"/>
                </a:solidFill>
                <a:latin typeface="Calibri"/>
                <a:ea typeface="Calibri"/>
                <a:cs typeface="Calibri"/>
                <a:sym typeface="Calibri"/>
              </a:rPr>
              <a:t>5 minutes</a:t>
            </a:r>
            <a:endParaRPr sz="1400">
              <a:solidFill>
                <a:schemeClr val="dk1"/>
              </a:solidFill>
              <a:latin typeface="Calibri"/>
              <a:ea typeface="Calibri"/>
              <a:cs typeface="Calibri"/>
              <a:sym typeface="Calibri"/>
            </a:endParaRPr>
          </a:p>
        </p:txBody>
      </p:sp>
      <p:sp>
        <p:nvSpPr>
          <p:cNvPr id="208" name="Google Shape;208;g2a89d270766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e515c62bda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We hope you had fun with that ice-breaker.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Our presentation today is on the book - How Full is your Bucket by Tom Rath and Dr. Donald O. Clifton.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07916"/>
              </a:lnSpc>
              <a:spcBef>
                <a:spcPts val="0"/>
              </a:spcBef>
              <a:spcAft>
                <a:spcPts val="0"/>
              </a:spcAft>
              <a:buNone/>
            </a:pPr>
            <a:r>
              <a:rPr lang="en-US" sz="1400">
                <a:solidFill>
                  <a:schemeClr val="dk1"/>
                </a:solidFill>
                <a:latin typeface="Calibri"/>
                <a:ea typeface="Calibri"/>
                <a:cs typeface="Calibri"/>
                <a:sym typeface="Calibri"/>
              </a:rPr>
              <a:t>In Palm Beach County we have annual retreats with our Central Office Team and this is a book we highlighted one year for our retreat.  We hope you enjoy this training.</a:t>
            </a: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p:txBody>
      </p:sp>
      <p:sp>
        <p:nvSpPr>
          <p:cNvPr id="218" name="Google Shape;218;g1e515c62bda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515c62bda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who was Dr. Donald O. Clifton?</a:t>
            </a:r>
            <a:endParaRPr/>
          </a:p>
          <a:p>
            <a:pPr marL="0" lvl="0" indent="0" algn="l" rtl="0">
              <a:spcBef>
                <a:spcPts val="0"/>
              </a:spcBef>
              <a:spcAft>
                <a:spcPts val="0"/>
              </a:spcAft>
              <a:buNone/>
            </a:pPr>
            <a:endParaRPr/>
          </a:p>
          <a:p>
            <a:pPr marL="0" lvl="0" indent="0" algn="l" rtl="0">
              <a:spcBef>
                <a:spcPts val="0"/>
              </a:spcBef>
              <a:spcAft>
                <a:spcPts val="0"/>
              </a:spcAft>
              <a:buNone/>
            </a:pPr>
            <a:r>
              <a:rPr lang="en-US"/>
              <a:t>Dr. Clifton began his career as a psychology professor at the University of Nebraska.  At that time psychology was solely focused on what was wrong with people and that did not set well with him.  He began to look into what is right with people and focused on the positive as opposed to the negative.</a:t>
            </a:r>
            <a:endParaRPr/>
          </a:p>
          <a:p>
            <a:pPr marL="0" lvl="0" indent="0" algn="l" rtl="0">
              <a:spcBef>
                <a:spcPts val="0"/>
              </a:spcBef>
              <a:spcAft>
                <a:spcPts val="0"/>
              </a:spcAft>
              <a:buNone/>
            </a:pPr>
            <a:endParaRPr/>
          </a:p>
          <a:p>
            <a:pPr marL="0" lvl="0" indent="0" algn="l" rtl="0">
              <a:spcBef>
                <a:spcPts val="0"/>
              </a:spcBef>
              <a:spcAft>
                <a:spcPts val="0"/>
              </a:spcAft>
              <a:buNone/>
            </a:pPr>
            <a:r>
              <a:rPr lang="en-US"/>
              <a:t>In 2001 her wrote the book “Now Discover Your Strengths” which is another great book that I recommend you taking the time to read. It also have a strengthsfinder activity in the book that is great</a:t>
            </a:r>
            <a:endParaRPr/>
          </a:p>
          <a:p>
            <a:pPr marL="0" lvl="0" indent="0" algn="l" rtl="0">
              <a:spcBef>
                <a:spcPts val="0"/>
              </a:spcBef>
              <a:spcAft>
                <a:spcPts val="0"/>
              </a:spcAft>
              <a:buNone/>
            </a:pPr>
            <a:endParaRPr/>
          </a:p>
          <a:p>
            <a:pPr marL="0" lvl="0" indent="0" algn="l" rtl="0">
              <a:spcBef>
                <a:spcPts val="0"/>
              </a:spcBef>
              <a:spcAft>
                <a:spcPts val="0"/>
              </a:spcAft>
              <a:buNone/>
            </a:pPr>
            <a:r>
              <a:rPr lang="en-US"/>
              <a:t>Because of Dr.Clifton’s insights and research he was named the Grandfather of Positive psychology and the Father of Strengths Psychology.</a:t>
            </a:r>
            <a:endParaRPr/>
          </a:p>
          <a:p>
            <a:pPr marL="0" lvl="0" indent="0" algn="l" rtl="0">
              <a:spcBef>
                <a:spcPts val="0"/>
              </a:spcBef>
              <a:spcAft>
                <a:spcPts val="0"/>
              </a:spcAft>
              <a:buNone/>
            </a:pPr>
            <a:endParaRPr/>
          </a:p>
          <a:p>
            <a:pPr marL="0" lvl="0" indent="0" algn="l" rtl="0">
              <a:spcBef>
                <a:spcPts val="0"/>
              </a:spcBef>
              <a:spcAft>
                <a:spcPts val="0"/>
              </a:spcAft>
              <a:buNone/>
            </a:pPr>
            <a:r>
              <a:rPr lang="en-US"/>
              <a:t>Tom Rath, the co-author of the book was a mentee and friend of Dr. Clifton.</a:t>
            </a:r>
            <a:endParaRPr/>
          </a:p>
          <a:p>
            <a:pPr marL="0" lvl="0" indent="0" algn="l" rtl="0">
              <a:spcBef>
                <a:spcPts val="0"/>
              </a:spcBef>
              <a:spcAft>
                <a:spcPts val="0"/>
              </a:spcAft>
              <a:buNone/>
            </a:pPr>
            <a:endParaRPr/>
          </a:p>
        </p:txBody>
      </p:sp>
      <p:sp>
        <p:nvSpPr>
          <p:cNvPr id="225" name="Google Shape;225;g1e515c62bda_0_4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a8242647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is the theory of the dipper and the bucket?  The theory of the bucket is that each of us has an invisible bucket.  It is constantly emptied or filled, depending on what other say or do to us.  When our bucket is full, we feel great.  When it’s empty, we feel awful.</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Each of us also has an invisible dipper.  When we use that dipper to fill other people’s bucket – by saying or doing things to increase their positive emotions – we also fill our own bucket.  But when we use that dipper to dip from other’s bucket – by saying or doing things that decrease their positive emotions – we diminish ourselves. </a:t>
            </a:r>
            <a:endParaRPr/>
          </a:p>
          <a:p>
            <a:pPr marL="0" lvl="0" indent="0" algn="l" rtl="0">
              <a:spcBef>
                <a:spcPts val="0"/>
              </a:spcBef>
              <a:spcAft>
                <a:spcPts val="0"/>
              </a:spcAft>
              <a:buNone/>
            </a:pPr>
            <a:endParaRPr/>
          </a:p>
          <a:p>
            <a:pPr marL="0" lvl="0" indent="0" algn="l" rtl="0">
              <a:spcBef>
                <a:spcPts val="0"/>
              </a:spcBef>
              <a:spcAft>
                <a:spcPts val="0"/>
              </a:spcAft>
              <a:buNone/>
            </a:pPr>
            <a:r>
              <a:rPr lang="en-US"/>
              <a:t>Like the cup that runneth over, a full bucket gives us a positive outlook and renewed energy.  Every drop in that bucket makes us stronger and more optimistic.</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But an empty bucket poisons our outlook, zaps our energy, and undermines our will.  That’s why every time someone dips from our bucket, it hurts us.</a:t>
            </a:r>
            <a:endParaRPr/>
          </a:p>
          <a:p>
            <a:pPr marL="0" lvl="0" indent="0" algn="l" rtl="0">
              <a:spcBef>
                <a:spcPts val="0"/>
              </a:spcBef>
              <a:spcAft>
                <a:spcPts val="0"/>
              </a:spcAft>
              <a:buNone/>
            </a:pPr>
            <a:endParaRPr/>
          </a:p>
          <a:p>
            <a:pPr marL="0" lvl="0" indent="0" algn="l" rtl="0">
              <a:spcBef>
                <a:spcPts val="0"/>
              </a:spcBef>
              <a:spcAft>
                <a:spcPts val="0"/>
              </a:spcAft>
              <a:buNone/>
            </a:pPr>
            <a:r>
              <a:rPr lang="en-US"/>
              <a:t>So we face a choice every moment of every day: We can fill one another’s buckets, or we can dip from them.  It’s an important choice – one that profoundly influences our relationships, productivity, health, and happiness. </a:t>
            </a:r>
            <a:endParaRPr/>
          </a:p>
          <a:p>
            <a:pPr marL="0" lvl="0" indent="0" algn="l" rtl="0">
              <a:spcBef>
                <a:spcPts val="0"/>
              </a:spcBef>
              <a:spcAft>
                <a:spcPts val="0"/>
              </a:spcAft>
              <a:buNone/>
            </a:pPr>
            <a:endParaRPr/>
          </a:p>
        </p:txBody>
      </p:sp>
      <p:sp>
        <p:nvSpPr>
          <p:cNvPr id="232" name="Google Shape;232;g2a82426470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efd82280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Bucket Dipping can have a terrible impact on us emotionally and physically.  Dr. Clifton examined a case study about prisoners of war during the Korean War.  The prisoners had food, water and shelter and were not tortured, yet many prisoners died in these camps; more than in any other war.. </a:t>
            </a:r>
            <a:r>
              <a:rPr lang="en-US">
                <a:solidFill>
                  <a:schemeClr val="dk1"/>
                </a:solidFill>
              </a:rPr>
              <a:t>The North Koreans utilized bucket dipping tactics to keep soldiers in a depressed state and under their control.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US"/>
              <a:t>The North Koreans would withhold any mail with positive messages from home while letting the mail with bad news like home foreclosures be read.  </a:t>
            </a:r>
            <a:endParaRPr/>
          </a:p>
          <a:p>
            <a:pPr marL="0" lvl="0" indent="0" algn="l" rtl="0">
              <a:spcBef>
                <a:spcPts val="0"/>
              </a:spcBef>
              <a:spcAft>
                <a:spcPts val="0"/>
              </a:spcAft>
              <a:buNone/>
            </a:pPr>
            <a:endParaRPr/>
          </a:p>
          <a:p>
            <a:pPr marL="0" lvl="0" indent="0" algn="l" rtl="0">
              <a:spcBef>
                <a:spcPts val="0"/>
              </a:spcBef>
              <a:spcAft>
                <a:spcPts val="0"/>
              </a:spcAft>
              <a:buNone/>
            </a:pPr>
            <a:r>
              <a:rPr lang="en-US"/>
              <a:t>They also had prisoners share in open forums the things they did in their life that the regretted to have them be seen in a bad light to their fellow prisoners. </a:t>
            </a:r>
            <a:endParaRPr/>
          </a:p>
          <a:p>
            <a:pPr marL="0" lvl="0" indent="0" algn="l" rtl="0">
              <a:spcBef>
                <a:spcPts val="0"/>
              </a:spcBef>
              <a:spcAft>
                <a:spcPts val="0"/>
              </a:spcAft>
              <a:buNone/>
            </a:pPr>
            <a:endParaRPr/>
          </a:p>
          <a:p>
            <a:pPr marL="0" lvl="0" indent="0" algn="l" rtl="0">
              <a:spcBef>
                <a:spcPts val="0"/>
              </a:spcBef>
              <a:spcAft>
                <a:spcPts val="0"/>
              </a:spcAft>
              <a:buNone/>
            </a:pPr>
            <a:r>
              <a:rPr lang="en-US"/>
              <a:t>Also prisoners were rewarded with cigarettes by tattling on fellow prisoners.  </a:t>
            </a:r>
            <a:endParaRPr/>
          </a:p>
          <a:p>
            <a:pPr marL="0" lvl="0" indent="0" algn="l" rtl="0">
              <a:spcBef>
                <a:spcPts val="0"/>
              </a:spcBef>
              <a:spcAft>
                <a:spcPts val="0"/>
              </a:spcAft>
              <a:buNone/>
            </a:pPr>
            <a:endParaRPr/>
          </a:p>
          <a:p>
            <a:pPr marL="0" lvl="0" indent="0" algn="l" rtl="0">
              <a:spcBef>
                <a:spcPts val="0"/>
              </a:spcBef>
              <a:spcAft>
                <a:spcPts val="0"/>
              </a:spcAft>
              <a:buNone/>
            </a:pPr>
            <a:r>
              <a:rPr lang="en-US"/>
              <a:t>Each tactic was dipping into the prisoners buckets.  In the end, prisoners were so depressed that they would not try to escape if the opportunity arose, wouldn’t help each other out, even if their lives were at stake, and those who came home could not maintain friendships.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9" name="Google Shape;239;g1efd82280e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efe74308c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Bucket Filling, on the other hand, can have a positive impact on us emotionally and physically.  Studies show that recognition and praise in a work environment can:</a:t>
            </a:r>
            <a:endParaRPr/>
          </a:p>
          <a:p>
            <a:pPr marL="0" lvl="0" indent="0" algn="l" rtl="0">
              <a:spcBef>
                <a:spcPts val="0"/>
              </a:spcBef>
              <a:spcAft>
                <a:spcPts val="0"/>
              </a:spcAft>
              <a:buNone/>
            </a:pPr>
            <a:endParaRPr/>
          </a:p>
          <a:p>
            <a:pPr marL="0" lvl="0" indent="0" algn="l" rtl="0">
              <a:spcBef>
                <a:spcPts val="0"/>
              </a:spcBef>
              <a:spcAft>
                <a:spcPts val="0"/>
              </a:spcAft>
              <a:buNone/>
            </a:pPr>
            <a:r>
              <a:rPr lang="en-US"/>
              <a:t>Increase individual productivity</a:t>
            </a:r>
            <a:endParaRPr/>
          </a:p>
          <a:p>
            <a:pPr marL="0" lvl="0" indent="0" algn="l" rtl="0">
              <a:spcBef>
                <a:spcPts val="0"/>
              </a:spcBef>
              <a:spcAft>
                <a:spcPts val="0"/>
              </a:spcAft>
              <a:buNone/>
            </a:pPr>
            <a:r>
              <a:rPr lang="en-US"/>
              <a:t>Increase engagement among their colleagues</a:t>
            </a:r>
            <a:endParaRPr/>
          </a:p>
          <a:p>
            <a:pPr marL="0" lvl="0" indent="0" algn="l" rtl="0">
              <a:spcBef>
                <a:spcPts val="0"/>
              </a:spcBef>
              <a:spcAft>
                <a:spcPts val="0"/>
              </a:spcAft>
              <a:buNone/>
            </a:pPr>
            <a:r>
              <a:rPr lang="en-US"/>
              <a:t>Staff are more likely to stay with their organization</a:t>
            </a:r>
            <a:endParaRPr/>
          </a:p>
          <a:p>
            <a:pPr marL="0" lvl="0" indent="0" algn="l" rtl="0">
              <a:spcBef>
                <a:spcPts val="0"/>
              </a:spcBef>
              <a:spcAft>
                <a:spcPts val="0"/>
              </a:spcAft>
              <a:buNone/>
            </a:pPr>
            <a:r>
              <a:rPr lang="en-US"/>
              <a:t>The companies receive higher loyalty and satisfaction ratings from their customers</a:t>
            </a:r>
            <a:endParaRPr/>
          </a:p>
          <a:p>
            <a:pPr marL="0" lvl="0" indent="0" algn="l" rtl="0">
              <a:spcBef>
                <a:spcPts val="0"/>
              </a:spcBef>
              <a:spcAft>
                <a:spcPts val="0"/>
              </a:spcAft>
              <a:buNone/>
            </a:pPr>
            <a:r>
              <a:rPr lang="en-US"/>
              <a:t>The companies have better safety records and fewer accidents on the job</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6" name="Google Shape;246;g1efe74308c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t="-462" b="1"/>
          <a:stretch/>
        </p:blipFill>
        <p:spPr>
          <a:xfrm>
            <a:off x="-8465" y="-31532"/>
            <a:ext cx="12200464" cy="6889532"/>
          </a:xfrm>
          <a:prstGeom prst="rect">
            <a:avLst/>
          </a:prstGeom>
          <a:noFill/>
          <a:ln>
            <a:noFill/>
          </a:ln>
        </p:spPr>
      </p:pic>
      <p:sp>
        <p:nvSpPr>
          <p:cNvPr id="13" name="Google Shape;13;p2"/>
          <p:cNvSpPr txBox="1">
            <a:spLocks noGrp="1"/>
          </p:cNvSpPr>
          <p:nvPr>
            <p:ph type="title"/>
          </p:nvPr>
        </p:nvSpPr>
        <p:spPr>
          <a:xfrm>
            <a:off x="0" y="2304291"/>
            <a:ext cx="12192000" cy="1325562"/>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 name="Google Shape;14;p2"/>
          <p:cNvPicPr preferRelativeResize="0"/>
          <p:nvPr/>
        </p:nvPicPr>
        <p:blipFill rotWithShape="1">
          <a:blip r:embed="rId3">
            <a:alphaModFix/>
          </a:blip>
          <a:srcRect/>
          <a:stretch/>
        </p:blipFill>
        <p:spPr>
          <a:xfrm>
            <a:off x="9398300" y="5324424"/>
            <a:ext cx="1972065" cy="1463040"/>
          </a:xfrm>
          <a:prstGeom prst="rect">
            <a:avLst/>
          </a:prstGeom>
          <a:noFill/>
          <a:ln>
            <a:noFill/>
          </a:ln>
        </p:spPr>
      </p:pic>
      <p:sp>
        <p:nvSpPr>
          <p:cNvPr id="15" name="Google Shape;15;p2"/>
          <p:cNvSpPr txBox="1">
            <a:spLocks noGrp="1"/>
          </p:cNvSpPr>
          <p:nvPr>
            <p:ph type="sldNum" idx="12"/>
          </p:nvPr>
        </p:nvSpPr>
        <p:spPr>
          <a:xfrm>
            <a:off x="9376955"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2"/>
          <p:cNvSpPr txBox="1"/>
          <p:nvPr/>
        </p:nvSpPr>
        <p:spPr>
          <a:xfrm>
            <a:off x="609601" y="6321971"/>
            <a:ext cx="8443865"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High-performing A-rated District</a:t>
            </a: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a:spLocks noGrp="1"/>
          </p:cNvSpPr>
          <p:nvPr>
            <p:ph type="pic" idx="2"/>
          </p:nvPr>
        </p:nvSpPr>
        <p:spPr>
          <a:xfrm>
            <a:off x="5183188" y="987425"/>
            <a:ext cx="6172200" cy="4873625"/>
          </a:xfrm>
          <a:prstGeom prst="rect">
            <a:avLst/>
          </a:prstGeom>
          <a:noFill/>
          <a:ln>
            <a:noFill/>
          </a:ln>
        </p:spPr>
      </p:sp>
      <p:sp>
        <p:nvSpPr>
          <p:cNvPr id="77" name="Google Shape;77;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93"/>
        <p:cNvGrpSpPr/>
        <p:nvPr/>
      </p:nvGrpSpPr>
      <p:grpSpPr>
        <a:xfrm>
          <a:off x="0" y="0"/>
          <a:ext cx="0" cy="0"/>
          <a:chOff x="0" y="0"/>
          <a:chExt cx="0" cy="0"/>
        </a:xfrm>
      </p:grpSpPr>
      <p:sp>
        <p:nvSpPr>
          <p:cNvPr id="94" name="Google Shape;94;p15"/>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16"/>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98" name="Google Shape;98;p1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99"/>
        <p:cNvGrpSpPr/>
        <p:nvPr/>
      </p:nvGrpSpPr>
      <p:grpSpPr>
        <a:xfrm>
          <a:off x="0" y="0"/>
          <a:ext cx="0" cy="0"/>
          <a:chOff x="0" y="0"/>
          <a:chExt cx="0" cy="0"/>
        </a:xfrm>
      </p:grpSpPr>
      <p:pic>
        <p:nvPicPr>
          <p:cNvPr id="100" name="Google Shape;100;p17"/>
          <p:cNvPicPr preferRelativeResize="0"/>
          <p:nvPr/>
        </p:nvPicPr>
        <p:blipFill rotWithShape="1">
          <a:blip r:embed="rId2">
            <a:alphaModFix/>
          </a:blip>
          <a:srcRect b="63906"/>
          <a:stretch/>
        </p:blipFill>
        <p:spPr>
          <a:xfrm>
            <a:off x="-8465" y="5"/>
            <a:ext cx="12200463" cy="2475186"/>
          </a:xfrm>
          <a:prstGeom prst="rect">
            <a:avLst/>
          </a:prstGeom>
          <a:noFill/>
          <a:ln>
            <a:noFill/>
          </a:ln>
        </p:spPr>
      </p:pic>
      <p:sp>
        <p:nvSpPr>
          <p:cNvPr id="101" name="Google Shape;101;p17"/>
          <p:cNvSpPr txBox="1">
            <a:spLocks noGrp="1"/>
          </p:cNvSpPr>
          <p:nvPr>
            <p:ph type="body" idx="1"/>
          </p:nvPr>
        </p:nvSpPr>
        <p:spPr>
          <a:xfrm>
            <a:off x="735724" y="3105812"/>
            <a:ext cx="11099700" cy="34290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0"/>
              </a:spcBef>
              <a:spcAft>
                <a:spcPts val="0"/>
              </a:spcAft>
              <a:buSzPts val="1400"/>
              <a:buChar char="•"/>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02" name="Google Shape;102;p17"/>
          <p:cNvSpPr txBox="1">
            <a:spLocks noGrp="1"/>
          </p:cNvSpPr>
          <p:nvPr>
            <p:ph type="body" idx="2"/>
          </p:nvPr>
        </p:nvSpPr>
        <p:spPr>
          <a:xfrm>
            <a:off x="735724" y="2175644"/>
            <a:ext cx="11099700" cy="750000"/>
          </a:xfrm>
          <a:prstGeom prst="rect">
            <a:avLst/>
          </a:prstGeom>
          <a:noFill/>
          <a:ln>
            <a:noFill/>
          </a:ln>
        </p:spPr>
        <p:txBody>
          <a:bodyPr spcFirstLastPara="1" wrap="square" lIns="91425" tIns="91425" rIns="91425" bIns="91425" anchor="t" anchorCtr="0">
            <a:noAutofit/>
          </a:bodyPr>
          <a:lstStyle>
            <a:lvl1pPr marL="457200" lvl="0" indent="-228600" algn="l" rtl="0">
              <a:lnSpc>
                <a:spcPct val="90000"/>
              </a:lnSpc>
              <a:spcBef>
                <a:spcPts val="0"/>
              </a:spcBef>
              <a:spcAft>
                <a:spcPts val="0"/>
              </a:spcAft>
              <a:buClr>
                <a:srgbClr val="262262"/>
              </a:buClr>
              <a:buSzPts val="1400"/>
              <a:buNone/>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03" name="Google Shape;103;p17"/>
          <p:cNvSpPr txBox="1">
            <a:spLocks noGrp="1"/>
          </p:cNvSpPr>
          <p:nvPr>
            <p:ph type="sldNum" idx="12"/>
          </p:nvPr>
        </p:nvSpPr>
        <p:spPr>
          <a:xfrm>
            <a:off x="9376955" y="6356354"/>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206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17"/>
          <p:cNvPicPr preferRelativeResize="0"/>
          <p:nvPr/>
        </p:nvPicPr>
        <p:blipFill rotWithShape="1">
          <a:blip r:embed="rId3">
            <a:alphaModFix/>
          </a:blip>
          <a:srcRect/>
          <a:stretch/>
        </p:blipFill>
        <p:spPr>
          <a:xfrm>
            <a:off x="613123" y="133309"/>
            <a:ext cx="1538855" cy="1522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1">
  <p:cSld name="Title and body">
    <p:spTree>
      <p:nvGrpSpPr>
        <p:cNvPr id="1" name="Shape 105"/>
        <p:cNvGrpSpPr/>
        <p:nvPr/>
      </p:nvGrpSpPr>
      <p:grpSpPr>
        <a:xfrm>
          <a:off x="0" y="0"/>
          <a:ext cx="0" cy="0"/>
          <a:chOff x="0" y="0"/>
          <a:chExt cx="0" cy="0"/>
        </a:xfrm>
      </p:grpSpPr>
      <p:sp>
        <p:nvSpPr>
          <p:cNvPr id="106" name="Google Shape;106;p18"/>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Clr>
                <a:schemeClr val="dk1"/>
              </a:buClr>
              <a:buSzPts val="1800"/>
              <a:buChar char="●"/>
              <a:defRPr/>
            </a:lvl1pPr>
            <a:lvl2pPr marL="914400" lvl="1" indent="-317500" algn="l" rtl="0">
              <a:lnSpc>
                <a:spcPct val="90000"/>
              </a:lnSpc>
              <a:spcBef>
                <a:spcPts val="0"/>
              </a:spcBef>
              <a:spcAft>
                <a:spcPts val="0"/>
              </a:spcAft>
              <a:buClr>
                <a:schemeClr val="dk1"/>
              </a:buClr>
              <a:buSzPts val="1400"/>
              <a:buChar char="○"/>
              <a:defRPr/>
            </a:lvl2pPr>
            <a:lvl3pPr marL="1371600" lvl="2" indent="-317500" algn="l" rtl="0">
              <a:lnSpc>
                <a:spcPct val="90000"/>
              </a:lnSpc>
              <a:spcBef>
                <a:spcPts val="0"/>
              </a:spcBef>
              <a:spcAft>
                <a:spcPts val="0"/>
              </a:spcAft>
              <a:buClr>
                <a:schemeClr val="dk1"/>
              </a:buClr>
              <a:buSzPts val="1400"/>
              <a:buChar char="■"/>
              <a:defRPr/>
            </a:lvl3pPr>
            <a:lvl4pPr marL="1828800" lvl="3" indent="-317500" algn="l" rtl="0">
              <a:lnSpc>
                <a:spcPct val="90000"/>
              </a:lnSpc>
              <a:spcBef>
                <a:spcPts val="0"/>
              </a:spcBef>
              <a:spcAft>
                <a:spcPts val="0"/>
              </a:spcAft>
              <a:buClr>
                <a:schemeClr val="dk1"/>
              </a:buClr>
              <a:buSzPts val="1400"/>
              <a:buChar char="●"/>
              <a:defRPr/>
            </a:lvl4pPr>
            <a:lvl5pPr marL="2286000" lvl="4" indent="-317500" algn="l" rtl="0">
              <a:lnSpc>
                <a:spcPct val="90000"/>
              </a:lnSpc>
              <a:spcBef>
                <a:spcPts val="0"/>
              </a:spcBef>
              <a:spcAft>
                <a:spcPts val="0"/>
              </a:spcAft>
              <a:buClr>
                <a:schemeClr val="dk1"/>
              </a:buClr>
              <a:buSzPts val="1400"/>
              <a:buChar char="○"/>
              <a:defRPr/>
            </a:lvl5pPr>
            <a:lvl6pPr marL="2743200" lvl="5" indent="-317500" algn="l" rtl="0">
              <a:lnSpc>
                <a:spcPct val="90000"/>
              </a:lnSpc>
              <a:spcBef>
                <a:spcPts val="0"/>
              </a:spcBef>
              <a:spcAft>
                <a:spcPts val="0"/>
              </a:spcAft>
              <a:buClr>
                <a:schemeClr val="dk1"/>
              </a:buClr>
              <a:buSzPts val="1400"/>
              <a:buChar char="■"/>
              <a:defRPr/>
            </a:lvl6pPr>
            <a:lvl7pPr marL="3200400" lvl="6" indent="-317500" algn="l" rtl="0">
              <a:lnSpc>
                <a:spcPct val="90000"/>
              </a:lnSpc>
              <a:spcBef>
                <a:spcPts val="0"/>
              </a:spcBef>
              <a:spcAft>
                <a:spcPts val="0"/>
              </a:spcAft>
              <a:buClr>
                <a:schemeClr val="dk1"/>
              </a:buClr>
              <a:buSzPts val="1400"/>
              <a:buChar char="●"/>
              <a:defRPr/>
            </a:lvl7pPr>
            <a:lvl8pPr marL="3657600" lvl="7" indent="-317500" algn="l" rtl="0">
              <a:lnSpc>
                <a:spcPct val="90000"/>
              </a:lnSpc>
              <a:spcBef>
                <a:spcPts val="0"/>
              </a:spcBef>
              <a:spcAft>
                <a:spcPts val="0"/>
              </a:spcAft>
              <a:buClr>
                <a:schemeClr val="dk1"/>
              </a:buClr>
              <a:buSzPts val="1400"/>
              <a:buChar char="○"/>
              <a:defRPr/>
            </a:lvl8pPr>
            <a:lvl9pPr marL="4114800" lvl="8" indent="-317500" algn="l" rtl="0">
              <a:lnSpc>
                <a:spcPct val="90000"/>
              </a:lnSpc>
              <a:spcBef>
                <a:spcPts val="0"/>
              </a:spcBef>
              <a:spcAft>
                <a:spcPts val="0"/>
              </a:spcAft>
              <a:buClr>
                <a:schemeClr val="dk1"/>
              </a:buClr>
              <a:buSzPts val="1400"/>
              <a:buChar char="■"/>
              <a:defRPr/>
            </a:lvl9pPr>
          </a:lstStyle>
          <a:p>
            <a:endParaRPr/>
          </a:p>
        </p:txBody>
      </p:sp>
      <p:sp>
        <p:nvSpPr>
          <p:cNvPr id="107" name="Google Shape;107;p18"/>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8"/>
          <p:cNvSpPr txBox="1">
            <a:spLocks noGrp="1"/>
          </p:cNvSpPr>
          <p:nvPr>
            <p:ph type="title"/>
          </p:nvPr>
        </p:nvSpPr>
        <p:spPr>
          <a:xfrm>
            <a:off x="838200" y="366185"/>
            <a:ext cx="10515600" cy="13251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sp>
        <p:nvSpPr>
          <p:cNvPr id="116" name="Google Shape;1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4" name="Google Shape;1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1" name="Google Shape;1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2" name="Google Shape;1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8"/>
          <p:cNvSpPr>
            <a:spLocks noGrp="1"/>
          </p:cNvSpPr>
          <p:nvPr>
            <p:ph type="pic" idx="2"/>
          </p:nvPr>
        </p:nvSpPr>
        <p:spPr>
          <a:xfrm>
            <a:off x="5183188" y="987425"/>
            <a:ext cx="6172200" cy="4873625"/>
          </a:xfrm>
          <a:prstGeom prst="rect">
            <a:avLst/>
          </a:prstGeom>
          <a:noFill/>
          <a:ln>
            <a:noFill/>
          </a:ln>
        </p:spPr>
      </p:sp>
      <p:sp>
        <p:nvSpPr>
          <p:cNvPr id="168" name="Google Shape;1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9" name="Google Shape;1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gradFill>
          <a:gsLst>
            <a:gs pos="0">
              <a:schemeClr val="lt1"/>
            </a:gs>
            <a:gs pos="67000">
              <a:schemeClr val="lt1"/>
            </a:gs>
            <a:gs pos="100000">
              <a:srgbClr val="E4E4E4"/>
            </a:gs>
          </a:gsLst>
          <a:lin ang="599887" scaled="0"/>
        </a:gradFill>
        <a:effectLst/>
      </p:bgPr>
    </p:bg>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2117541" y="2560003"/>
            <a:ext cx="7704900" cy="2846400"/>
          </a:xfrm>
          <a:prstGeom prst="rect">
            <a:avLst/>
          </a:prstGeom>
          <a:noFill/>
          <a:ln>
            <a:noFill/>
          </a:ln>
        </p:spPr>
        <p:txBody>
          <a:bodyPr spcFirstLastPara="1" wrap="square" lIns="68575" tIns="68575" rIns="68575" bIns="68575" anchor="t" anchorCtr="0">
            <a:normAutofit/>
          </a:bodyPr>
          <a:lstStyle>
            <a:lvl1pPr marL="457200" lvl="0" indent="-298450" algn="l">
              <a:lnSpc>
                <a:spcPct val="90000"/>
              </a:lnSpc>
              <a:spcBef>
                <a:spcPts val="0"/>
              </a:spcBef>
              <a:spcAft>
                <a:spcPts val="0"/>
              </a:spcAft>
              <a:buClr>
                <a:schemeClr val="dk1"/>
              </a:buClr>
              <a:buSzPts val="1100"/>
              <a:buChar char="●"/>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98450" algn="l">
              <a:lnSpc>
                <a:spcPct val="90000"/>
              </a:lnSpc>
              <a:spcBef>
                <a:spcPts val="0"/>
              </a:spcBef>
              <a:spcAft>
                <a:spcPts val="0"/>
              </a:spcAft>
              <a:buClr>
                <a:schemeClr val="dk1"/>
              </a:buClr>
              <a:buSzPts val="1100"/>
              <a:buChar char="○"/>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31" name="Google Shape;31;p5"/>
          <p:cNvSpPr txBox="1">
            <a:spLocks noGrp="1"/>
          </p:cNvSpPr>
          <p:nvPr>
            <p:ph type="body" idx="2"/>
          </p:nvPr>
        </p:nvSpPr>
        <p:spPr>
          <a:xfrm>
            <a:off x="0" y="160543"/>
            <a:ext cx="12192000" cy="2244000"/>
          </a:xfrm>
          <a:prstGeom prst="rect">
            <a:avLst/>
          </a:prstGeom>
          <a:noFill/>
          <a:ln>
            <a:noFill/>
          </a:ln>
        </p:spPr>
        <p:txBody>
          <a:bodyPr spcFirstLastPara="1" wrap="square" lIns="68575" tIns="68575" rIns="68575" bIns="68575" anchor="t" anchorCtr="0">
            <a:normAutofit/>
          </a:bodyPr>
          <a:lstStyle>
            <a:lvl1pPr marL="457200" lvl="0" indent="-228600" algn="ctr">
              <a:lnSpc>
                <a:spcPct val="90000"/>
              </a:lnSpc>
              <a:spcBef>
                <a:spcPts val="0"/>
              </a:spcBef>
              <a:spcAft>
                <a:spcPts val="0"/>
              </a:spcAft>
              <a:buClr>
                <a:srgbClr val="262262"/>
              </a:buClr>
              <a:buSzPts val="1100"/>
              <a:buNone/>
              <a:defRPr/>
            </a:lvl1pPr>
            <a:lvl2pPr marL="914400" lvl="1" indent="-298450" algn="l">
              <a:lnSpc>
                <a:spcPct val="90000"/>
              </a:lnSpc>
              <a:spcBef>
                <a:spcPts val="0"/>
              </a:spcBef>
              <a:spcAft>
                <a:spcPts val="0"/>
              </a:spcAft>
              <a:buClr>
                <a:schemeClr val="dk1"/>
              </a:buClr>
              <a:buSzPts val="1100"/>
              <a:buChar char="○"/>
              <a:defRPr/>
            </a:lvl2pPr>
            <a:lvl3pPr marL="1371600" lvl="2" indent="-298450" algn="l">
              <a:lnSpc>
                <a:spcPct val="90000"/>
              </a:lnSpc>
              <a:spcBef>
                <a:spcPts val="0"/>
              </a:spcBef>
              <a:spcAft>
                <a:spcPts val="0"/>
              </a:spcAft>
              <a:buClr>
                <a:schemeClr val="dk1"/>
              </a:buClr>
              <a:buSzPts val="1100"/>
              <a:buChar char="■"/>
              <a:defRPr/>
            </a:lvl3pPr>
            <a:lvl4pPr marL="1828800" lvl="3" indent="-298450" algn="l">
              <a:lnSpc>
                <a:spcPct val="90000"/>
              </a:lnSpc>
              <a:spcBef>
                <a:spcPts val="0"/>
              </a:spcBef>
              <a:spcAft>
                <a:spcPts val="0"/>
              </a:spcAft>
              <a:buClr>
                <a:schemeClr val="dk1"/>
              </a:buClr>
              <a:buSzPts val="1100"/>
              <a:buChar char="●"/>
              <a:defRPr/>
            </a:lvl4pPr>
            <a:lvl5pPr marL="2286000" lvl="4" indent="-228600" algn="ctr">
              <a:lnSpc>
                <a:spcPct val="90000"/>
              </a:lnSpc>
              <a:spcBef>
                <a:spcPts val="0"/>
              </a:spcBef>
              <a:spcAft>
                <a:spcPts val="0"/>
              </a:spcAft>
              <a:buClr>
                <a:schemeClr val="dk1"/>
              </a:buClr>
              <a:buSzPts val="1100"/>
              <a:buNone/>
              <a:defRPr/>
            </a:lvl5pPr>
            <a:lvl6pPr marL="2743200" lvl="5" indent="-298450" algn="l">
              <a:lnSpc>
                <a:spcPct val="90000"/>
              </a:lnSpc>
              <a:spcBef>
                <a:spcPts val="0"/>
              </a:spcBef>
              <a:spcAft>
                <a:spcPts val="0"/>
              </a:spcAft>
              <a:buClr>
                <a:schemeClr val="dk1"/>
              </a:buClr>
              <a:buSzPts val="1100"/>
              <a:buChar char="■"/>
              <a:defRPr/>
            </a:lvl6pPr>
            <a:lvl7pPr marL="3200400" lvl="6" indent="-298450" algn="l">
              <a:lnSpc>
                <a:spcPct val="90000"/>
              </a:lnSpc>
              <a:spcBef>
                <a:spcPts val="0"/>
              </a:spcBef>
              <a:spcAft>
                <a:spcPts val="0"/>
              </a:spcAft>
              <a:buClr>
                <a:schemeClr val="dk1"/>
              </a:buClr>
              <a:buSzPts val="1100"/>
              <a:buChar char="●"/>
              <a:defRPr/>
            </a:lvl7pPr>
            <a:lvl8pPr marL="3657600" lvl="7" indent="-298450" algn="l">
              <a:lnSpc>
                <a:spcPct val="90000"/>
              </a:lnSpc>
              <a:spcBef>
                <a:spcPts val="0"/>
              </a:spcBef>
              <a:spcAft>
                <a:spcPts val="0"/>
              </a:spcAft>
              <a:buClr>
                <a:schemeClr val="dk1"/>
              </a:buClr>
              <a:buSzPts val="1100"/>
              <a:buChar char="○"/>
              <a:defRPr/>
            </a:lvl8pPr>
            <a:lvl9pPr marL="4114800" lvl="8" indent="-298450" algn="l">
              <a:lnSpc>
                <a:spcPct val="90000"/>
              </a:lnSpc>
              <a:spcBef>
                <a:spcPts val="0"/>
              </a:spcBef>
              <a:spcAft>
                <a:spcPts val="0"/>
              </a:spcAft>
              <a:buClr>
                <a:schemeClr val="dk1"/>
              </a:buClr>
              <a:buSzPts val="1100"/>
              <a:buChar char="■"/>
              <a:defRPr/>
            </a:lvl9pPr>
          </a:lstStyle>
          <a:p>
            <a:endParaRPr/>
          </a:p>
        </p:txBody>
      </p:sp>
      <p:sp>
        <p:nvSpPr>
          <p:cNvPr id="32" name="Google Shape;32;p5"/>
          <p:cNvSpPr/>
          <p:nvPr/>
        </p:nvSpPr>
        <p:spPr>
          <a:xfrm>
            <a:off x="-8467" y="6211617"/>
            <a:ext cx="12192000" cy="646500"/>
          </a:xfrm>
          <a:prstGeom prst="rect">
            <a:avLst/>
          </a:prstGeom>
          <a:solidFill>
            <a:srgbClr val="2622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00ACEC"/>
              </a:solidFill>
              <a:latin typeface="Arial"/>
              <a:ea typeface="Arial"/>
              <a:cs typeface="Arial"/>
              <a:sym typeface="Arial"/>
            </a:endParaRPr>
          </a:p>
        </p:txBody>
      </p:sp>
      <p:sp>
        <p:nvSpPr>
          <p:cNvPr id="33" name="Google Shape;33;p5"/>
          <p:cNvSpPr txBox="1">
            <a:spLocks noGrp="1"/>
          </p:cNvSpPr>
          <p:nvPr>
            <p:ph type="sldNum" idx="12"/>
          </p:nvPr>
        </p:nvSpPr>
        <p:spPr>
          <a:xfrm>
            <a:off x="9376955" y="6356353"/>
            <a:ext cx="2743200" cy="3651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800"/>
              <a:buFont typeface="Arial"/>
              <a:buNone/>
              <a:defRPr sz="1067"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5"/>
          <p:cNvPicPr preferRelativeResize="0"/>
          <p:nvPr/>
        </p:nvPicPr>
        <p:blipFill rotWithShape="1">
          <a:blip r:embed="rId2">
            <a:alphaModFix/>
          </a:blip>
          <a:srcRect/>
          <a:stretch/>
        </p:blipFill>
        <p:spPr>
          <a:xfrm>
            <a:off x="9848307" y="5269148"/>
            <a:ext cx="1538855" cy="1522201"/>
          </a:xfrm>
          <a:prstGeom prst="rect">
            <a:avLst/>
          </a:prstGeom>
          <a:noFill/>
          <a:ln>
            <a:noFill/>
          </a:ln>
        </p:spPr>
      </p:pic>
      <p:sp>
        <p:nvSpPr>
          <p:cNvPr id="35" name="Google Shape;35;p5"/>
          <p:cNvSpPr txBox="1"/>
          <p:nvPr/>
        </p:nvSpPr>
        <p:spPr>
          <a:xfrm>
            <a:off x="350875" y="6321971"/>
            <a:ext cx="6093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
              <a:buFont typeface="Arial"/>
              <a:buNone/>
            </a:pPr>
            <a:r>
              <a:rPr lang="en-US" sz="1867" b="0" i="0" u="none" strike="noStrike" cap="none">
                <a:solidFill>
                  <a:schemeClr val="lt1"/>
                </a:solidFill>
                <a:latin typeface="Arial"/>
                <a:ea typeface="Arial"/>
                <a:cs typeface="Arial"/>
                <a:sym typeface="Arial"/>
              </a:rPr>
              <a:t>High-performing A-rated District</a:t>
            </a:r>
            <a:endParaRPr sz="1867"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34.jpg"/><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1"/>
          <p:cNvSpPr txBox="1"/>
          <p:nvPr/>
        </p:nvSpPr>
        <p:spPr>
          <a:xfrm>
            <a:off x="-1492900" y="7239194"/>
            <a:ext cx="12175200" cy="1711800"/>
          </a:xfrm>
          <a:prstGeom prst="rect">
            <a:avLst/>
          </a:prstGeom>
          <a:noFill/>
          <a:ln w="9525" cap="flat" cmpd="sng">
            <a:solidFill>
              <a:srgbClr val="CC0000"/>
            </a:solidFill>
            <a:prstDash val="solid"/>
            <a:round/>
            <a:headEnd type="none" w="sm" len="sm"/>
            <a:tailEnd type="none" w="sm" len="sm"/>
          </a:ln>
        </p:spPr>
        <p:txBody>
          <a:bodyPr spcFirstLastPara="1" wrap="square" lIns="121900" tIns="121900" rIns="121900" bIns="121900" anchor="ctr" anchorCtr="0">
            <a:normAutofit/>
          </a:bodyPr>
          <a:lstStyle/>
          <a:p>
            <a:pPr marL="0" marR="0" lvl="0" indent="0" algn="ctr" rtl="0">
              <a:lnSpc>
                <a:spcPct val="100000"/>
              </a:lnSpc>
              <a:spcBef>
                <a:spcPts val="0"/>
              </a:spcBef>
              <a:spcAft>
                <a:spcPts val="0"/>
              </a:spcAft>
              <a:buClr>
                <a:srgbClr val="000000"/>
              </a:buClr>
              <a:buSzPts val="4039"/>
              <a:buFont typeface="Arial"/>
              <a:buNone/>
            </a:pPr>
            <a:r>
              <a:rPr lang="en-US" sz="3600" b="1" i="0" u="none" strike="noStrike" cap="none">
                <a:solidFill>
                  <a:srgbClr val="000000"/>
                </a:solidFill>
                <a:latin typeface="Arial"/>
                <a:ea typeface="Arial"/>
                <a:cs typeface="Arial"/>
                <a:sym typeface="Arial"/>
              </a:rPr>
              <a:t>Leadership Summit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727"/>
              <a:buFont typeface="Arial"/>
              <a:buNone/>
            </a:pPr>
            <a:r>
              <a:rPr lang="en-US" sz="2700" b="0" i="0" u="none" strike="noStrike" cap="none">
                <a:solidFill>
                  <a:srgbClr val="000000"/>
                </a:solidFill>
                <a:latin typeface="Arial"/>
                <a:ea typeface="Arial"/>
                <a:cs typeface="Arial"/>
                <a:sym typeface="Arial"/>
              </a:rPr>
              <a:t>July 27, 2023</a:t>
            </a:r>
            <a:endParaRPr sz="2700" b="0" i="0" u="none" strike="noStrike" cap="none">
              <a:solidFill>
                <a:srgbClr val="000000"/>
              </a:solidFill>
              <a:latin typeface="Arial"/>
              <a:ea typeface="Arial"/>
              <a:cs typeface="Arial"/>
              <a:sym typeface="Arial"/>
            </a:endParaRPr>
          </a:p>
        </p:txBody>
      </p:sp>
      <p:sp>
        <p:nvSpPr>
          <p:cNvPr id="189" name="Google Shape;189;p31"/>
          <p:cNvSpPr txBox="1"/>
          <p:nvPr/>
        </p:nvSpPr>
        <p:spPr>
          <a:xfrm>
            <a:off x="1952100" y="3755950"/>
            <a:ext cx="8287800" cy="2228700"/>
          </a:xfrm>
          <a:prstGeom prst="rect">
            <a:avLst/>
          </a:prstGeom>
          <a:noFill/>
          <a:ln>
            <a:noFill/>
          </a:ln>
        </p:spPr>
        <p:txBody>
          <a:bodyPr spcFirstLastPara="1" wrap="square" lIns="91425" tIns="91425" rIns="91425" bIns="91425" anchor="ctr" anchorCtr="0">
            <a:spAutoFit/>
          </a:bodyPr>
          <a:lstStyle/>
          <a:p>
            <a:pPr marL="0" lvl="0" indent="0" algn="ctr" rtl="0">
              <a:lnSpc>
                <a:spcPct val="90000"/>
              </a:lnSpc>
              <a:spcBef>
                <a:spcPts val="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Urban School Food Alliance</a:t>
            </a:r>
            <a:endParaRPr sz="4400" b="1">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February 7, 2024</a:t>
            </a:r>
            <a:endParaRPr sz="4400" b="1">
              <a:solidFill>
                <a:schemeClr val="dk1"/>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4400"/>
              <a:buFont typeface="Arial"/>
              <a:buNone/>
            </a:pPr>
            <a:r>
              <a:rPr lang="en-US" sz="4400" b="1">
                <a:solidFill>
                  <a:schemeClr val="dk1"/>
                </a:solidFill>
                <a:latin typeface="Calibri"/>
                <a:ea typeface="Calibri"/>
                <a:cs typeface="Calibri"/>
                <a:sym typeface="Calibri"/>
              </a:rPr>
              <a:t>Dinner and a Show</a:t>
            </a:r>
            <a:endParaRPr sz="4400" b="1">
              <a:solidFill>
                <a:schemeClr val="dk1"/>
              </a:solidFill>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40"/>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What is the #1 Reason People Leave their Organizations?</a:t>
            </a:r>
            <a:endParaRPr sz="4500">
              <a:solidFill>
                <a:schemeClr val="dk1"/>
              </a:solidFill>
              <a:latin typeface="Calibri"/>
              <a:ea typeface="Calibri"/>
              <a:cs typeface="Calibri"/>
              <a:sym typeface="Calibri"/>
            </a:endParaRPr>
          </a:p>
        </p:txBody>
      </p:sp>
      <p:pic>
        <p:nvPicPr>
          <p:cNvPr id="256" name="Google Shape;256;p40"/>
          <p:cNvPicPr preferRelativeResize="0"/>
          <p:nvPr/>
        </p:nvPicPr>
        <p:blipFill>
          <a:blip r:embed="rId4">
            <a:alphaModFix/>
          </a:blip>
          <a:stretch>
            <a:fillRect/>
          </a:stretch>
        </p:blipFill>
        <p:spPr>
          <a:xfrm>
            <a:off x="968450" y="2240825"/>
            <a:ext cx="4186326" cy="3139726"/>
          </a:xfrm>
          <a:prstGeom prst="rect">
            <a:avLst/>
          </a:prstGeom>
          <a:noFill/>
          <a:ln>
            <a:noFill/>
          </a:ln>
        </p:spPr>
      </p:pic>
      <p:pic>
        <p:nvPicPr>
          <p:cNvPr id="257" name="Google Shape;257;p40"/>
          <p:cNvPicPr preferRelativeResize="0"/>
          <p:nvPr/>
        </p:nvPicPr>
        <p:blipFill>
          <a:blip r:embed="rId5">
            <a:alphaModFix/>
          </a:blip>
          <a:stretch>
            <a:fillRect/>
          </a:stretch>
        </p:blipFill>
        <p:spPr>
          <a:xfrm>
            <a:off x="6225374" y="2625673"/>
            <a:ext cx="5472750" cy="23700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p41"/>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They don’t feel appreciated</a:t>
            </a:r>
            <a:endParaRPr sz="4500">
              <a:solidFill>
                <a:schemeClr val="dk1"/>
              </a:solidFill>
              <a:latin typeface="Calibri"/>
              <a:ea typeface="Calibri"/>
              <a:cs typeface="Calibri"/>
              <a:sym typeface="Calibri"/>
            </a:endParaRPr>
          </a:p>
        </p:txBody>
      </p:sp>
      <p:pic>
        <p:nvPicPr>
          <p:cNvPr id="263" name="Google Shape;263;p41"/>
          <p:cNvPicPr preferRelativeResize="0"/>
          <p:nvPr/>
        </p:nvPicPr>
        <p:blipFill>
          <a:blip r:embed="rId4">
            <a:alphaModFix/>
          </a:blip>
          <a:stretch>
            <a:fillRect/>
          </a:stretch>
        </p:blipFill>
        <p:spPr>
          <a:xfrm>
            <a:off x="1166625" y="2150062"/>
            <a:ext cx="3953075" cy="2964801"/>
          </a:xfrm>
          <a:prstGeom prst="rect">
            <a:avLst/>
          </a:prstGeom>
          <a:noFill/>
          <a:ln>
            <a:noFill/>
          </a:ln>
        </p:spPr>
      </p:pic>
      <p:pic>
        <p:nvPicPr>
          <p:cNvPr id="264" name="Google Shape;264;p41"/>
          <p:cNvPicPr preferRelativeResize="0"/>
          <p:nvPr/>
        </p:nvPicPr>
        <p:blipFill>
          <a:blip r:embed="rId5">
            <a:alphaModFix/>
          </a:blip>
          <a:stretch>
            <a:fillRect/>
          </a:stretch>
        </p:blipFill>
        <p:spPr>
          <a:xfrm>
            <a:off x="5750775" y="2107925"/>
            <a:ext cx="4310750" cy="3049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42"/>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Bucket Filling</a:t>
            </a: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Every Moment Matters</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70" name="Google Shape;270;p42"/>
          <p:cNvSpPr txBox="1"/>
          <p:nvPr/>
        </p:nvSpPr>
        <p:spPr>
          <a:xfrm>
            <a:off x="4140275" y="2480450"/>
            <a:ext cx="4548600" cy="2719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Brief Interactions</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Positive Energy</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271" name="Google Shape;271;p42"/>
          <p:cNvPicPr preferRelativeResize="0"/>
          <p:nvPr/>
        </p:nvPicPr>
        <p:blipFill>
          <a:blip r:embed="rId4">
            <a:alphaModFix/>
          </a:blip>
          <a:stretch>
            <a:fillRect/>
          </a:stretch>
        </p:blipFill>
        <p:spPr>
          <a:xfrm>
            <a:off x="758900" y="2383650"/>
            <a:ext cx="2719800" cy="2719800"/>
          </a:xfrm>
          <a:prstGeom prst="rect">
            <a:avLst/>
          </a:prstGeom>
          <a:noFill/>
          <a:ln>
            <a:noFill/>
          </a:ln>
        </p:spPr>
      </p:pic>
      <p:pic>
        <p:nvPicPr>
          <p:cNvPr id="272" name="Google Shape;272;p42"/>
          <p:cNvPicPr preferRelativeResize="0"/>
          <p:nvPr/>
        </p:nvPicPr>
        <p:blipFill>
          <a:blip r:embed="rId5">
            <a:alphaModFix/>
          </a:blip>
          <a:stretch>
            <a:fillRect/>
          </a:stretch>
        </p:blipFill>
        <p:spPr>
          <a:xfrm>
            <a:off x="8063725" y="2568863"/>
            <a:ext cx="3198325" cy="21316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Google Shape;277;p43"/>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The Magic Ratio</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78" name="Google Shape;278;p43"/>
          <p:cNvSpPr txBox="1"/>
          <p:nvPr/>
        </p:nvSpPr>
        <p:spPr>
          <a:xfrm>
            <a:off x="1526425" y="1831700"/>
            <a:ext cx="9747300" cy="37101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en-US" sz="2900" b="1">
                <a:solidFill>
                  <a:schemeClr val="dk1"/>
                </a:solidFill>
                <a:latin typeface="Calibri"/>
                <a:ea typeface="Calibri"/>
                <a:cs typeface="Calibri"/>
                <a:sym typeface="Calibri"/>
              </a:rPr>
              <a:t>5 </a:t>
            </a:r>
            <a:r>
              <a:rPr lang="en-US" sz="2800" b="1">
                <a:solidFill>
                  <a:schemeClr val="dk1"/>
                </a:solidFill>
                <a:latin typeface="Calibri"/>
                <a:ea typeface="Calibri"/>
                <a:cs typeface="Calibri"/>
                <a:sym typeface="Calibri"/>
              </a:rPr>
              <a:t>positive</a:t>
            </a:r>
            <a:r>
              <a:rPr lang="en-US" sz="2800">
                <a:solidFill>
                  <a:schemeClr val="dk1"/>
                </a:solidFill>
                <a:latin typeface="Calibri"/>
                <a:ea typeface="Calibri"/>
                <a:cs typeface="Calibri"/>
                <a:sym typeface="Calibri"/>
              </a:rPr>
              <a:t> interactions for every </a:t>
            </a:r>
            <a:r>
              <a:rPr lang="en-US" sz="2900" b="1">
                <a:solidFill>
                  <a:schemeClr val="dk1"/>
                </a:solidFill>
                <a:latin typeface="Calibri"/>
                <a:ea typeface="Calibri"/>
                <a:cs typeface="Calibri"/>
                <a:sym typeface="Calibri"/>
              </a:rPr>
              <a:t>1 negative</a:t>
            </a:r>
            <a:r>
              <a:rPr lang="en-US" sz="2800">
                <a:solidFill>
                  <a:schemeClr val="dk1"/>
                </a:solidFill>
                <a:latin typeface="Calibri"/>
                <a:ea typeface="Calibri"/>
                <a:cs typeface="Calibri"/>
                <a:sym typeface="Calibri"/>
              </a:rPr>
              <a:t> interaction</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900">
                <a:solidFill>
                  <a:schemeClr val="dk1"/>
                </a:solidFill>
                <a:latin typeface="Calibri"/>
                <a:ea typeface="Calibri"/>
                <a:cs typeface="Calibri"/>
                <a:sym typeface="Calibri"/>
              </a:rPr>
              <a:t>You get more of what you focus on… to a limit</a:t>
            </a:r>
            <a:endParaRPr sz="29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More than 13 positive interactions for every one negative interaction could decrease productivity</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9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a:p>
            <a:pPr marL="45720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279" name="Google Shape;279;p43"/>
          <p:cNvPicPr preferRelativeResize="0"/>
          <p:nvPr/>
        </p:nvPicPr>
        <p:blipFill>
          <a:blip r:embed="rId4">
            <a:alphaModFix/>
          </a:blip>
          <a:stretch>
            <a:fillRect/>
          </a:stretch>
        </p:blipFill>
        <p:spPr>
          <a:xfrm>
            <a:off x="3990300" y="4081000"/>
            <a:ext cx="4024800" cy="2526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p44"/>
          <p:cNvSpPr txBox="1"/>
          <p:nvPr/>
        </p:nvSpPr>
        <p:spPr>
          <a:xfrm>
            <a:off x="369450" y="5434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5 Strategies for Increasing Positive Emotions</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85" name="Google Shape;285;p44"/>
          <p:cNvSpPr txBox="1"/>
          <p:nvPr/>
        </p:nvSpPr>
        <p:spPr>
          <a:xfrm>
            <a:off x="1222350" y="1492050"/>
            <a:ext cx="9747300" cy="4163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3500">
                <a:solidFill>
                  <a:schemeClr val="dk1"/>
                </a:solidFill>
                <a:latin typeface="Calibri"/>
                <a:ea typeface="Calibri"/>
                <a:cs typeface="Calibri"/>
                <a:sym typeface="Calibri"/>
              </a:rPr>
              <a:t>Prevent Bucket Dipping</a:t>
            </a: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0" algn="l" rtl="0">
              <a:spcBef>
                <a:spcPts val="0"/>
              </a:spcBef>
              <a:spcAft>
                <a:spcPts val="0"/>
              </a:spcAft>
              <a:buNone/>
            </a:pPr>
            <a:r>
              <a:rPr lang="en-US" sz="3500">
                <a:solidFill>
                  <a:schemeClr val="dk1"/>
                </a:solidFill>
                <a:latin typeface="Calibri"/>
                <a:ea typeface="Calibri"/>
                <a:cs typeface="Calibri"/>
                <a:sym typeface="Calibri"/>
              </a:rPr>
              <a:t>Shine a Light on What Is Right</a:t>
            </a: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0" algn="l" rtl="0">
              <a:spcBef>
                <a:spcPts val="0"/>
              </a:spcBef>
              <a:spcAft>
                <a:spcPts val="0"/>
              </a:spcAft>
              <a:buNone/>
            </a:pPr>
            <a:r>
              <a:rPr lang="en-US" sz="3500">
                <a:solidFill>
                  <a:schemeClr val="dk1"/>
                </a:solidFill>
                <a:latin typeface="Calibri"/>
                <a:ea typeface="Calibri"/>
                <a:cs typeface="Calibri"/>
                <a:sym typeface="Calibri"/>
              </a:rPr>
              <a:t>Make Best Friends</a:t>
            </a: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0" algn="l" rtl="0">
              <a:spcBef>
                <a:spcPts val="0"/>
              </a:spcBef>
              <a:spcAft>
                <a:spcPts val="0"/>
              </a:spcAft>
              <a:buNone/>
            </a:pPr>
            <a:r>
              <a:rPr lang="en-US" sz="3500">
                <a:solidFill>
                  <a:schemeClr val="dk1"/>
                </a:solidFill>
                <a:latin typeface="Calibri"/>
                <a:ea typeface="Calibri"/>
                <a:cs typeface="Calibri"/>
                <a:sym typeface="Calibri"/>
              </a:rPr>
              <a:t>Give Unexpectedly</a:t>
            </a: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000">
              <a:solidFill>
                <a:schemeClr val="dk1"/>
              </a:solidFill>
              <a:latin typeface="Calibri"/>
              <a:ea typeface="Calibri"/>
              <a:cs typeface="Calibri"/>
              <a:sym typeface="Calibri"/>
            </a:endParaRPr>
          </a:p>
          <a:p>
            <a:pPr marL="457200" lvl="0" indent="0" algn="l" rtl="0">
              <a:spcBef>
                <a:spcPts val="0"/>
              </a:spcBef>
              <a:spcAft>
                <a:spcPts val="0"/>
              </a:spcAft>
              <a:buNone/>
            </a:pPr>
            <a:r>
              <a:rPr lang="en-US" sz="3500">
                <a:solidFill>
                  <a:schemeClr val="dk1"/>
                </a:solidFill>
                <a:latin typeface="Calibri"/>
                <a:ea typeface="Calibri"/>
                <a:cs typeface="Calibri"/>
                <a:sym typeface="Calibri"/>
              </a:rPr>
              <a:t>Reverse the Golden Rule</a:t>
            </a: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286" name="Google Shape;286;p44"/>
          <p:cNvPicPr preferRelativeResize="0"/>
          <p:nvPr/>
        </p:nvPicPr>
        <p:blipFill>
          <a:blip r:embed="rId4">
            <a:alphaModFix/>
          </a:blip>
          <a:stretch>
            <a:fillRect/>
          </a:stretch>
        </p:blipFill>
        <p:spPr>
          <a:xfrm>
            <a:off x="7367125" y="2028508"/>
            <a:ext cx="4406424" cy="3090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45"/>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1 - Prevent Bucket Dipping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92" name="Google Shape;292;p45"/>
          <p:cNvSpPr txBox="1"/>
          <p:nvPr/>
        </p:nvSpPr>
        <p:spPr>
          <a:xfrm>
            <a:off x="952050" y="1349950"/>
            <a:ext cx="10614600" cy="43056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In each interaction, are you adding or taking from the other person’s bucket?</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Push the “pause” button</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Convince others that unwarranted negativity only makes matters worse.</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Keep track of your interactions and progress. </a:t>
            </a: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293" name="Google Shape;293;p45"/>
          <p:cNvPicPr preferRelativeResize="0"/>
          <p:nvPr/>
        </p:nvPicPr>
        <p:blipFill>
          <a:blip r:embed="rId4">
            <a:alphaModFix/>
          </a:blip>
          <a:stretch>
            <a:fillRect/>
          </a:stretch>
        </p:blipFill>
        <p:spPr>
          <a:xfrm rot="-1843956">
            <a:off x="9853666" y="4579582"/>
            <a:ext cx="1985943" cy="14822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7"/>
        <p:cNvGrpSpPr/>
        <p:nvPr/>
      </p:nvGrpSpPr>
      <p:grpSpPr>
        <a:xfrm>
          <a:off x="0" y="0"/>
          <a:ext cx="0" cy="0"/>
          <a:chOff x="0" y="0"/>
          <a:chExt cx="0" cy="0"/>
        </a:xfrm>
      </p:grpSpPr>
      <p:sp>
        <p:nvSpPr>
          <p:cNvPr id="298" name="Google Shape;298;p46"/>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2 - Shine a Light On What is Right</a:t>
            </a: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99" name="Google Shape;299;p46"/>
          <p:cNvSpPr txBox="1"/>
          <p:nvPr/>
        </p:nvSpPr>
        <p:spPr>
          <a:xfrm>
            <a:off x="952050" y="1349950"/>
            <a:ext cx="10614600" cy="43056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Focus on the positive rather than dwelling on the negative.</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Never underestimate the long-term influence of filling others’ buckets.</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Positive emotions create chains of interpersonal events.</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Every time you fill a bucket, you’re setting something in motion.</a:t>
            </a:r>
            <a:endParaRPr sz="35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00" name="Google Shape;300;p46"/>
          <p:cNvPicPr preferRelativeResize="0"/>
          <p:nvPr/>
        </p:nvPicPr>
        <p:blipFill>
          <a:blip r:embed="rId4">
            <a:alphaModFix/>
          </a:blip>
          <a:stretch>
            <a:fillRect/>
          </a:stretch>
        </p:blipFill>
        <p:spPr>
          <a:xfrm>
            <a:off x="253275" y="181675"/>
            <a:ext cx="1559825" cy="1243375"/>
          </a:xfrm>
          <a:prstGeom prst="rect">
            <a:avLst/>
          </a:prstGeom>
          <a:noFill/>
          <a:ln>
            <a:noFill/>
          </a:ln>
        </p:spPr>
      </p:pic>
      <p:pic>
        <p:nvPicPr>
          <p:cNvPr id="301" name="Google Shape;301;p46"/>
          <p:cNvPicPr preferRelativeResize="0"/>
          <p:nvPr/>
        </p:nvPicPr>
        <p:blipFill>
          <a:blip r:embed="rId4">
            <a:alphaModFix/>
          </a:blip>
          <a:stretch>
            <a:fillRect/>
          </a:stretch>
        </p:blipFill>
        <p:spPr>
          <a:xfrm>
            <a:off x="10335700" y="181675"/>
            <a:ext cx="1559825" cy="1243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Google Shape;306;p47"/>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2 - Shine a Light On What is Right</a:t>
            </a: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07" name="Google Shape;307;p47"/>
          <p:cNvSpPr txBox="1"/>
          <p:nvPr/>
        </p:nvSpPr>
        <p:spPr>
          <a:xfrm>
            <a:off x="936125" y="1533300"/>
            <a:ext cx="10614600" cy="43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rPr>
              <a:t>If you fill five buckets a day, and those owners fill five new buckets every day. </a:t>
            </a:r>
            <a:endParaRPr sz="3500">
              <a:solidFill>
                <a:schemeClr val="dk1"/>
              </a:solidFill>
            </a:endParaRPr>
          </a:p>
          <a:p>
            <a:pPr marL="0" lvl="0" indent="0" algn="ctr" rtl="0">
              <a:spcBef>
                <a:spcPts val="0"/>
              </a:spcBef>
              <a:spcAft>
                <a:spcPts val="0"/>
              </a:spcAft>
              <a:buClr>
                <a:schemeClr val="dk1"/>
              </a:buClr>
              <a:buSzPts val="1100"/>
              <a:buFont typeface="Arial"/>
              <a:buNone/>
            </a:pPr>
            <a:r>
              <a:rPr lang="en-US" sz="3500">
                <a:solidFill>
                  <a:schemeClr val="dk1"/>
                </a:solidFill>
              </a:rPr>
              <a:t>How many buckets would be filled after 10 days?</a:t>
            </a:r>
            <a:endParaRPr sz="35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08" name="Google Shape;308;p47"/>
          <p:cNvPicPr preferRelativeResize="0"/>
          <p:nvPr/>
        </p:nvPicPr>
        <p:blipFill>
          <a:blip r:embed="rId4">
            <a:alphaModFix/>
          </a:blip>
          <a:stretch>
            <a:fillRect/>
          </a:stretch>
        </p:blipFill>
        <p:spPr>
          <a:xfrm>
            <a:off x="253275" y="181675"/>
            <a:ext cx="1559825" cy="1243375"/>
          </a:xfrm>
          <a:prstGeom prst="rect">
            <a:avLst/>
          </a:prstGeom>
          <a:noFill/>
          <a:ln>
            <a:noFill/>
          </a:ln>
        </p:spPr>
      </p:pic>
      <p:pic>
        <p:nvPicPr>
          <p:cNvPr id="309" name="Google Shape;309;p47"/>
          <p:cNvPicPr preferRelativeResize="0"/>
          <p:nvPr/>
        </p:nvPicPr>
        <p:blipFill>
          <a:blip r:embed="rId4">
            <a:alphaModFix/>
          </a:blip>
          <a:stretch>
            <a:fillRect/>
          </a:stretch>
        </p:blipFill>
        <p:spPr>
          <a:xfrm>
            <a:off x="10335700" y="181675"/>
            <a:ext cx="1559825" cy="1243375"/>
          </a:xfrm>
          <a:prstGeom prst="rect">
            <a:avLst/>
          </a:prstGeom>
          <a:noFill/>
          <a:ln>
            <a:noFill/>
          </a:ln>
        </p:spPr>
      </p:pic>
      <p:pic>
        <p:nvPicPr>
          <p:cNvPr id="310" name="Google Shape;310;p47"/>
          <p:cNvPicPr preferRelativeResize="0"/>
          <p:nvPr/>
        </p:nvPicPr>
        <p:blipFill>
          <a:blip r:embed="rId5">
            <a:alphaModFix/>
          </a:blip>
          <a:stretch>
            <a:fillRect/>
          </a:stretch>
        </p:blipFill>
        <p:spPr>
          <a:xfrm>
            <a:off x="3507049" y="4169698"/>
            <a:ext cx="5472750" cy="23700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48"/>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2 - Shine a Light On What is Right</a:t>
            </a: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16" name="Google Shape;316;p48"/>
          <p:cNvSpPr txBox="1"/>
          <p:nvPr/>
        </p:nvSpPr>
        <p:spPr>
          <a:xfrm>
            <a:off x="681525" y="1847950"/>
            <a:ext cx="10614600" cy="209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solidFill>
                  <a:schemeClr val="dk1"/>
                </a:solidFill>
              </a:rPr>
              <a:t>Over 19 Million Buckets</a:t>
            </a:r>
            <a:endParaRPr sz="40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17" name="Google Shape;317;p48"/>
          <p:cNvPicPr preferRelativeResize="0"/>
          <p:nvPr/>
        </p:nvPicPr>
        <p:blipFill>
          <a:blip r:embed="rId4">
            <a:alphaModFix/>
          </a:blip>
          <a:stretch>
            <a:fillRect/>
          </a:stretch>
        </p:blipFill>
        <p:spPr>
          <a:xfrm>
            <a:off x="253275" y="181675"/>
            <a:ext cx="1559825" cy="1243375"/>
          </a:xfrm>
          <a:prstGeom prst="rect">
            <a:avLst/>
          </a:prstGeom>
          <a:noFill/>
          <a:ln>
            <a:noFill/>
          </a:ln>
        </p:spPr>
      </p:pic>
      <p:pic>
        <p:nvPicPr>
          <p:cNvPr id="318" name="Google Shape;318;p48"/>
          <p:cNvPicPr preferRelativeResize="0"/>
          <p:nvPr/>
        </p:nvPicPr>
        <p:blipFill>
          <a:blip r:embed="rId4">
            <a:alphaModFix/>
          </a:blip>
          <a:stretch>
            <a:fillRect/>
          </a:stretch>
        </p:blipFill>
        <p:spPr>
          <a:xfrm>
            <a:off x="10335700" y="181675"/>
            <a:ext cx="1559825" cy="1243375"/>
          </a:xfrm>
          <a:prstGeom prst="rect">
            <a:avLst/>
          </a:prstGeom>
          <a:noFill/>
          <a:ln>
            <a:noFill/>
          </a:ln>
        </p:spPr>
      </p:pic>
      <p:pic>
        <p:nvPicPr>
          <p:cNvPr id="319" name="Google Shape;319;p48"/>
          <p:cNvPicPr preferRelativeResize="0"/>
          <p:nvPr/>
        </p:nvPicPr>
        <p:blipFill>
          <a:blip r:embed="rId5">
            <a:alphaModFix/>
          </a:blip>
          <a:stretch>
            <a:fillRect/>
          </a:stretch>
        </p:blipFill>
        <p:spPr>
          <a:xfrm>
            <a:off x="4601800" y="2545225"/>
            <a:ext cx="2988400" cy="2812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p49"/>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3 - Make Best Friends</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25" name="Google Shape;325;p49"/>
          <p:cNvSpPr txBox="1"/>
          <p:nvPr/>
        </p:nvSpPr>
        <p:spPr>
          <a:xfrm>
            <a:off x="918125" y="1174425"/>
            <a:ext cx="10614600" cy="4305600"/>
          </a:xfrm>
          <a:prstGeom prst="rect">
            <a:avLst/>
          </a:prstGeom>
          <a:noFill/>
          <a:ln>
            <a:noFill/>
          </a:ln>
        </p:spPr>
        <p:txBody>
          <a:bodyPr spcFirstLastPara="1" wrap="square" lIns="91425" tIns="91425" rIns="91425" bIns="91425" anchor="t" anchorCtr="0">
            <a:noAutofit/>
          </a:bodyPr>
          <a:lstStyle/>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Most of us have joined and stayed with groups, teams, and organizations because of our best friends.</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People with best friends at work have better safety records, receive higher customer satisfaction scores, and increase workplace activity. </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Your best relationships, began with positive interactions.</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Fill a person’s bucket in your very first interaction.</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Be the person who always notices when someone does a great job.</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26" name="Google Shape;326;p49"/>
          <p:cNvPicPr preferRelativeResize="0"/>
          <p:nvPr/>
        </p:nvPicPr>
        <p:blipFill>
          <a:blip r:embed="rId4">
            <a:alphaModFix/>
          </a:blip>
          <a:stretch>
            <a:fillRect/>
          </a:stretch>
        </p:blipFill>
        <p:spPr>
          <a:xfrm>
            <a:off x="4660950" y="5581800"/>
            <a:ext cx="2870075" cy="115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
        <p:nvSpPr>
          <p:cNvPr id="194" name="Google Shape;194;p32"/>
          <p:cNvSpPr txBox="1"/>
          <p:nvPr/>
        </p:nvSpPr>
        <p:spPr>
          <a:xfrm>
            <a:off x="0" y="238446"/>
            <a:ext cx="12192000" cy="7572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1"/>
              </a:buClr>
              <a:buSzPts val="4400"/>
              <a:buFont typeface="Arial"/>
              <a:buNone/>
            </a:pPr>
            <a:r>
              <a:rPr lang="en-US" sz="4800" b="1">
                <a:solidFill>
                  <a:schemeClr val="dk1"/>
                </a:solidFill>
                <a:latin typeface="Calibri"/>
                <a:ea typeface="Calibri"/>
                <a:cs typeface="Calibri"/>
                <a:sym typeface="Calibri"/>
              </a:rPr>
              <a:t>How Full Is Your Bucket?</a:t>
            </a:r>
            <a:endParaRPr sz="8000">
              <a:solidFill>
                <a:schemeClr val="dk1"/>
              </a:solidFill>
              <a:latin typeface="Bree Serif"/>
              <a:ea typeface="Bree Serif"/>
              <a:cs typeface="Bree Serif"/>
              <a:sym typeface="Bree Serif"/>
            </a:endParaRPr>
          </a:p>
        </p:txBody>
      </p:sp>
      <p:sp>
        <p:nvSpPr>
          <p:cNvPr id="195" name="Google Shape;195;p32"/>
          <p:cNvSpPr txBox="1"/>
          <p:nvPr/>
        </p:nvSpPr>
        <p:spPr>
          <a:xfrm>
            <a:off x="97075" y="1172098"/>
            <a:ext cx="12192000" cy="217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a:solidFill>
                  <a:schemeClr val="dk1"/>
                </a:solidFill>
                <a:latin typeface="Bree Serif"/>
                <a:ea typeface="Bree Serif"/>
                <a:cs typeface="Bree Serif"/>
                <a:sym typeface="Bree Serif"/>
              </a:rPr>
              <a:t>Presentation By:</a:t>
            </a:r>
            <a:endParaRPr sz="4000">
              <a:solidFill>
                <a:schemeClr val="dk1"/>
              </a:solidFill>
              <a:latin typeface="Bree Serif"/>
              <a:ea typeface="Bree Serif"/>
              <a:cs typeface="Bree Serif"/>
              <a:sym typeface="Bree Serif"/>
            </a:endParaRPr>
          </a:p>
          <a:p>
            <a:pPr marL="0" marR="0" lvl="0" indent="0" algn="ctr" rtl="0">
              <a:lnSpc>
                <a:spcPct val="100000"/>
              </a:lnSpc>
              <a:spcBef>
                <a:spcPts val="0"/>
              </a:spcBef>
              <a:spcAft>
                <a:spcPts val="0"/>
              </a:spcAft>
              <a:buNone/>
            </a:pPr>
            <a:r>
              <a:rPr lang="en-US" sz="4000">
                <a:solidFill>
                  <a:schemeClr val="dk1"/>
                </a:solidFill>
                <a:latin typeface="Bree Serif"/>
                <a:ea typeface="Bree Serif"/>
                <a:cs typeface="Bree Serif"/>
                <a:sym typeface="Bree Serif"/>
              </a:rPr>
              <a:t>Allison Monbleau &amp; Maggie Prieto</a:t>
            </a:r>
            <a:endParaRPr sz="4000">
              <a:solidFill>
                <a:schemeClr val="dk1"/>
              </a:solidFill>
              <a:latin typeface="Bree Serif"/>
              <a:ea typeface="Bree Serif"/>
              <a:cs typeface="Bree Serif"/>
              <a:sym typeface="Bree Serif"/>
            </a:endParaRPr>
          </a:p>
          <a:p>
            <a:pPr marL="0" marR="0" lvl="0" indent="0" algn="ctr" rtl="0">
              <a:lnSpc>
                <a:spcPct val="100000"/>
              </a:lnSpc>
              <a:spcBef>
                <a:spcPts val="0"/>
              </a:spcBef>
              <a:spcAft>
                <a:spcPts val="0"/>
              </a:spcAft>
              <a:buNone/>
            </a:pPr>
            <a:endParaRPr sz="1500">
              <a:solidFill>
                <a:schemeClr val="dk1"/>
              </a:solidFill>
              <a:latin typeface="Bree Serif"/>
              <a:ea typeface="Bree Serif"/>
              <a:cs typeface="Bree Serif"/>
              <a:sym typeface="Bree Serif"/>
            </a:endParaRPr>
          </a:p>
          <a:p>
            <a:pPr marL="0" marR="0" lvl="0" indent="0" algn="ctr" rtl="0">
              <a:lnSpc>
                <a:spcPct val="100000"/>
              </a:lnSpc>
              <a:spcBef>
                <a:spcPts val="0"/>
              </a:spcBef>
              <a:spcAft>
                <a:spcPts val="0"/>
              </a:spcAft>
              <a:buNone/>
            </a:pPr>
            <a:r>
              <a:rPr lang="en-US" sz="4000">
                <a:solidFill>
                  <a:schemeClr val="dk1"/>
                </a:solidFill>
                <a:latin typeface="Bree Serif"/>
                <a:ea typeface="Bree Serif"/>
                <a:cs typeface="Bree Serif"/>
                <a:sym typeface="Bree Serif"/>
              </a:rPr>
              <a:t>The School District of Palm Beach County</a:t>
            </a:r>
            <a:endParaRPr sz="2600">
              <a:solidFill>
                <a:schemeClr val="dk1"/>
              </a:solidFill>
              <a:latin typeface="Bree Serif"/>
              <a:ea typeface="Bree Serif"/>
              <a:cs typeface="Bree Serif"/>
              <a:sym typeface="Bree Serif"/>
            </a:endParaRPr>
          </a:p>
        </p:txBody>
      </p:sp>
      <p:pic>
        <p:nvPicPr>
          <p:cNvPr id="196" name="Google Shape;196;p32"/>
          <p:cNvPicPr preferRelativeResize="0"/>
          <p:nvPr/>
        </p:nvPicPr>
        <p:blipFill>
          <a:blip r:embed="rId4">
            <a:alphaModFix/>
          </a:blip>
          <a:stretch>
            <a:fillRect/>
          </a:stretch>
        </p:blipFill>
        <p:spPr>
          <a:xfrm>
            <a:off x="5666525" y="5861249"/>
            <a:ext cx="747924" cy="747924"/>
          </a:xfrm>
          <a:prstGeom prst="rect">
            <a:avLst/>
          </a:prstGeom>
          <a:noFill/>
          <a:ln>
            <a:noFill/>
          </a:ln>
        </p:spPr>
      </p:pic>
      <p:pic>
        <p:nvPicPr>
          <p:cNvPr id="197" name="Google Shape;197;p32"/>
          <p:cNvPicPr preferRelativeResize="0"/>
          <p:nvPr/>
        </p:nvPicPr>
        <p:blipFill>
          <a:blip r:embed="rId5">
            <a:alphaModFix/>
          </a:blip>
          <a:stretch>
            <a:fillRect/>
          </a:stretch>
        </p:blipFill>
        <p:spPr>
          <a:xfrm>
            <a:off x="3456699" y="3342298"/>
            <a:ext cx="5472750" cy="23700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50"/>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4 - Give Unexpectedly</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32" name="Google Shape;332;p50"/>
          <p:cNvSpPr txBox="1"/>
          <p:nvPr/>
        </p:nvSpPr>
        <p:spPr>
          <a:xfrm>
            <a:off x="980475" y="1723800"/>
            <a:ext cx="10614600" cy="34104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The vast majority of people prefer gifts that are unexpected.</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This gift does not have to be tangible.</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Something personal or entrusting a friend with a secret can fill his or her bucket. </a:t>
            </a: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33" name="Google Shape;333;p50"/>
          <p:cNvPicPr preferRelativeResize="0"/>
          <p:nvPr/>
        </p:nvPicPr>
        <p:blipFill>
          <a:blip r:embed="rId4">
            <a:alphaModFix/>
          </a:blip>
          <a:stretch>
            <a:fillRect/>
          </a:stretch>
        </p:blipFill>
        <p:spPr>
          <a:xfrm>
            <a:off x="7446400" y="4107025"/>
            <a:ext cx="3682474" cy="2385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8" name="Google Shape;338;p51"/>
          <p:cNvSpPr txBox="1"/>
          <p:nvPr/>
        </p:nvSpPr>
        <p:spPr>
          <a:xfrm>
            <a:off x="369450" y="276950"/>
            <a:ext cx="11453100" cy="289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5 - Reverse the Golden Rule</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What Is The Golden Rule?</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pic>
        <p:nvPicPr>
          <p:cNvPr id="339" name="Google Shape;339;p51"/>
          <p:cNvPicPr preferRelativeResize="0"/>
          <p:nvPr/>
        </p:nvPicPr>
        <p:blipFill>
          <a:blip r:embed="rId4">
            <a:alphaModFix/>
          </a:blip>
          <a:stretch>
            <a:fillRect/>
          </a:stretch>
        </p:blipFill>
        <p:spPr>
          <a:xfrm>
            <a:off x="3688725" y="2753825"/>
            <a:ext cx="5019651" cy="3451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3"/>
        <p:cNvGrpSpPr/>
        <p:nvPr/>
      </p:nvGrpSpPr>
      <p:grpSpPr>
        <a:xfrm>
          <a:off x="0" y="0"/>
          <a:ext cx="0" cy="0"/>
          <a:chOff x="0" y="0"/>
          <a:chExt cx="0" cy="0"/>
        </a:xfrm>
      </p:grpSpPr>
      <p:sp>
        <p:nvSpPr>
          <p:cNvPr id="344" name="Google Shape;344;p52"/>
          <p:cNvSpPr txBox="1"/>
          <p:nvPr/>
        </p:nvSpPr>
        <p:spPr>
          <a:xfrm>
            <a:off x="369450" y="774575"/>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The Golden Rule</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pic>
        <p:nvPicPr>
          <p:cNvPr id="345" name="Google Shape;345;p52"/>
          <p:cNvPicPr preferRelativeResize="0"/>
          <p:nvPr/>
        </p:nvPicPr>
        <p:blipFill>
          <a:blip r:embed="rId4">
            <a:alphaModFix/>
          </a:blip>
          <a:stretch>
            <a:fillRect/>
          </a:stretch>
        </p:blipFill>
        <p:spPr>
          <a:xfrm>
            <a:off x="3427513" y="760512"/>
            <a:ext cx="5336974" cy="53369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53"/>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Reverse the Golden Rule</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51" name="Google Shape;351;p53"/>
          <p:cNvSpPr txBox="1"/>
          <p:nvPr/>
        </p:nvSpPr>
        <p:spPr>
          <a:xfrm>
            <a:off x="369450" y="1349950"/>
            <a:ext cx="11524200" cy="34104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Do unto other as </a:t>
            </a:r>
            <a:r>
              <a:rPr lang="en-US" sz="3500" i="1">
                <a:solidFill>
                  <a:srgbClr val="FF0000"/>
                </a:solidFill>
                <a:latin typeface="Calibri"/>
                <a:ea typeface="Calibri"/>
                <a:cs typeface="Calibri"/>
                <a:sym typeface="Calibri"/>
              </a:rPr>
              <a:t>they would have you do unto them</a:t>
            </a:r>
            <a:r>
              <a:rPr lang="en-US" sz="3500">
                <a:solidFill>
                  <a:schemeClr val="dk1"/>
                </a:solidFill>
                <a:latin typeface="Calibri"/>
                <a:ea typeface="Calibri"/>
                <a:cs typeface="Calibri"/>
                <a:sym typeface="Calibri"/>
              </a:rPr>
              <a:t>.</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What we recognize in others helps them shape their identity and their future accomplishments. This is why bucket filling must be specific to the individual.</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The bucket filling interview guide. </a:t>
            </a: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sp>
        <p:nvSpPr>
          <p:cNvPr id="356" name="Google Shape;356;p54"/>
          <p:cNvSpPr txBox="1"/>
          <p:nvPr/>
        </p:nvSpPr>
        <p:spPr>
          <a:xfrm>
            <a:off x="369450" y="401350"/>
            <a:ext cx="114531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What will happen?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57" name="Google Shape;357;p54"/>
          <p:cNvSpPr txBox="1"/>
          <p:nvPr/>
        </p:nvSpPr>
        <p:spPr>
          <a:xfrm>
            <a:off x="369450" y="1349950"/>
            <a:ext cx="11524200" cy="38649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Your workplace will be a lot more productive and fun.</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You’ll have more friends.</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Your colleagues will be more satisfied and engaged.</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You’ll enjoy closer relationships with your friends and family.</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You’ll be healthier, happier, and well on your way to a longer life.</a:t>
            </a: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58" name="Google Shape;358;p54"/>
          <p:cNvPicPr preferRelativeResize="0"/>
          <p:nvPr/>
        </p:nvPicPr>
        <p:blipFill>
          <a:blip r:embed="rId4">
            <a:alphaModFix/>
          </a:blip>
          <a:stretch>
            <a:fillRect/>
          </a:stretch>
        </p:blipFill>
        <p:spPr>
          <a:xfrm rot="-1063928">
            <a:off x="9175101" y="4957525"/>
            <a:ext cx="2239324" cy="14892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2"/>
        <p:cNvGrpSpPr/>
        <p:nvPr/>
      </p:nvGrpSpPr>
      <p:grpSpPr>
        <a:xfrm>
          <a:off x="0" y="0"/>
          <a:ext cx="0" cy="0"/>
          <a:chOff x="0" y="0"/>
          <a:chExt cx="0" cy="0"/>
        </a:xfrm>
      </p:grpSpPr>
      <p:sp>
        <p:nvSpPr>
          <p:cNvPr id="363" name="Google Shape;363;p55"/>
          <p:cNvSpPr txBox="1"/>
          <p:nvPr/>
        </p:nvSpPr>
        <p:spPr>
          <a:xfrm>
            <a:off x="369450" y="401350"/>
            <a:ext cx="11453100" cy="16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Optimistic Closing</a:t>
            </a: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Fill the Bucket Challenge - Part 1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64" name="Google Shape;364;p55"/>
          <p:cNvSpPr txBox="1"/>
          <p:nvPr/>
        </p:nvSpPr>
        <p:spPr>
          <a:xfrm>
            <a:off x="2939150" y="2282250"/>
            <a:ext cx="5987100" cy="11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Life Savers game</a:t>
            </a: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65" name="Google Shape;365;p55"/>
          <p:cNvPicPr preferRelativeResize="0"/>
          <p:nvPr/>
        </p:nvPicPr>
        <p:blipFill>
          <a:blip r:embed="rId4">
            <a:alphaModFix/>
          </a:blip>
          <a:stretch>
            <a:fillRect/>
          </a:stretch>
        </p:blipFill>
        <p:spPr>
          <a:xfrm>
            <a:off x="2469525" y="3170748"/>
            <a:ext cx="2335750" cy="2061900"/>
          </a:xfrm>
          <a:prstGeom prst="rect">
            <a:avLst/>
          </a:prstGeom>
          <a:noFill/>
          <a:ln>
            <a:noFill/>
          </a:ln>
        </p:spPr>
      </p:pic>
      <p:pic>
        <p:nvPicPr>
          <p:cNvPr id="366" name="Google Shape;366;p55"/>
          <p:cNvPicPr preferRelativeResize="0"/>
          <p:nvPr/>
        </p:nvPicPr>
        <p:blipFill>
          <a:blip r:embed="rId5">
            <a:alphaModFix/>
          </a:blip>
          <a:stretch>
            <a:fillRect/>
          </a:stretch>
        </p:blipFill>
        <p:spPr>
          <a:xfrm>
            <a:off x="6263950" y="3170750"/>
            <a:ext cx="3035551" cy="2276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 calcmode="lin" valueType="num">
                                      <p:cBhvr additive="base">
                                        <p:cTn id="7" dur="1000"/>
                                        <p:tgtEl>
                                          <p:spTgt spid="366"/>
                                        </p:tgtEl>
                                        <p:attrNameLst>
                                          <p:attrName>ppt_w</p:attrName>
                                        </p:attrNameLst>
                                      </p:cBhvr>
                                      <p:tavLst>
                                        <p:tav tm="0">
                                          <p:val>
                                            <p:strVal val="0"/>
                                          </p:val>
                                        </p:tav>
                                        <p:tav tm="100000">
                                          <p:val>
                                            <p:strVal val="#ppt_w"/>
                                          </p:val>
                                        </p:tav>
                                      </p:tavLst>
                                    </p:anim>
                                    <p:anim calcmode="lin" valueType="num">
                                      <p:cBhvr additive="base">
                                        <p:cTn id="8" dur="1000"/>
                                        <p:tgtEl>
                                          <p:spTgt spid="3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0"/>
        <p:cNvGrpSpPr/>
        <p:nvPr/>
      </p:nvGrpSpPr>
      <p:grpSpPr>
        <a:xfrm>
          <a:off x="0" y="0"/>
          <a:ext cx="0" cy="0"/>
          <a:chOff x="0" y="0"/>
          <a:chExt cx="0" cy="0"/>
        </a:xfrm>
      </p:grpSpPr>
      <p:sp>
        <p:nvSpPr>
          <p:cNvPr id="371" name="Google Shape;371;p56"/>
          <p:cNvSpPr txBox="1"/>
          <p:nvPr/>
        </p:nvSpPr>
        <p:spPr>
          <a:xfrm>
            <a:off x="369450" y="401350"/>
            <a:ext cx="11453100" cy="16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Optimistic Closing</a:t>
            </a: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Fill the Bucket Challenge - Part 2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372" name="Google Shape;372;p56"/>
          <p:cNvSpPr txBox="1"/>
          <p:nvPr/>
        </p:nvSpPr>
        <p:spPr>
          <a:xfrm>
            <a:off x="369450" y="2266700"/>
            <a:ext cx="11524200" cy="2948100"/>
          </a:xfrm>
          <a:prstGeom prst="rect">
            <a:avLst/>
          </a:prstGeom>
          <a:noFill/>
          <a:ln>
            <a:noFill/>
          </a:ln>
        </p:spPr>
        <p:txBody>
          <a:bodyPr spcFirstLastPara="1" wrap="square" lIns="91425" tIns="91425" rIns="91425" bIns="91425" anchor="t" anchorCtr="0">
            <a:noAutofit/>
          </a:bodyPr>
          <a:lstStyle/>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Each Person has a bucket</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There are drops on your table</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Throughout our time together add drops to others buckets</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US" sz="3500">
                <a:solidFill>
                  <a:schemeClr val="dk1"/>
                </a:solidFill>
                <a:latin typeface="Calibri"/>
                <a:ea typeface="Calibri"/>
                <a:cs typeface="Calibri"/>
                <a:sym typeface="Calibri"/>
              </a:rPr>
              <a:t>Set a Goal!</a:t>
            </a:r>
            <a:endParaRPr sz="3500">
              <a:solidFill>
                <a:schemeClr val="dk1"/>
              </a:solidFill>
              <a:latin typeface="Calibri"/>
              <a:ea typeface="Calibri"/>
              <a:cs typeface="Calibri"/>
              <a:sym typeface="Calibri"/>
            </a:endParaRPr>
          </a:p>
          <a:p>
            <a:pPr marL="914400" lvl="0" indent="0" algn="l" rtl="0">
              <a:spcBef>
                <a:spcPts val="0"/>
              </a:spcBef>
              <a:spcAft>
                <a:spcPts val="0"/>
              </a:spcAft>
              <a:buNone/>
            </a:pPr>
            <a:endParaRPr sz="35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ctr"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900" b="1">
              <a:solidFill>
                <a:schemeClr val="dk1"/>
              </a:solidFill>
              <a:latin typeface="Calibri"/>
              <a:ea typeface="Calibri"/>
              <a:cs typeface="Calibri"/>
              <a:sym typeface="Calibri"/>
            </a:endParaRPr>
          </a:p>
        </p:txBody>
      </p:sp>
      <p:pic>
        <p:nvPicPr>
          <p:cNvPr id="373" name="Google Shape;373;p56"/>
          <p:cNvPicPr preferRelativeResize="0"/>
          <p:nvPr/>
        </p:nvPicPr>
        <p:blipFill>
          <a:blip r:embed="rId4">
            <a:alphaModFix/>
          </a:blip>
          <a:stretch>
            <a:fillRect/>
          </a:stretch>
        </p:blipFill>
        <p:spPr>
          <a:xfrm>
            <a:off x="8923175" y="4245450"/>
            <a:ext cx="2211350" cy="22113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57"/>
          <p:cNvSpPr txBox="1"/>
          <p:nvPr/>
        </p:nvSpPr>
        <p:spPr>
          <a:xfrm>
            <a:off x="369450" y="401350"/>
            <a:ext cx="11453100" cy="16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We Hope You Are Having A Great Time In Palm Beach County!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 </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pic>
        <p:nvPicPr>
          <p:cNvPr id="379" name="Google Shape;379;p57"/>
          <p:cNvPicPr preferRelativeResize="0"/>
          <p:nvPr/>
        </p:nvPicPr>
        <p:blipFill>
          <a:blip r:embed="rId4">
            <a:alphaModFix/>
          </a:blip>
          <a:stretch>
            <a:fillRect/>
          </a:stretch>
        </p:blipFill>
        <p:spPr>
          <a:xfrm>
            <a:off x="4626102" y="2229575"/>
            <a:ext cx="3383425" cy="317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33"/>
          <p:cNvSpPr txBox="1"/>
          <p:nvPr/>
        </p:nvSpPr>
        <p:spPr>
          <a:xfrm>
            <a:off x="66625" y="3717650"/>
            <a:ext cx="119715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a:solidFill>
                  <a:schemeClr val="dk1"/>
                </a:solidFill>
                <a:latin typeface="Bree Serif"/>
                <a:ea typeface="Bree Serif"/>
                <a:cs typeface="Bree Serif"/>
                <a:sym typeface="Bree Serif"/>
              </a:rPr>
              <a:t>Ice-Breaker</a:t>
            </a:r>
            <a:endParaRPr sz="4000">
              <a:solidFill>
                <a:schemeClr val="dk1"/>
              </a:solidFill>
              <a:latin typeface="Bree Serif"/>
              <a:ea typeface="Bree Serif"/>
              <a:cs typeface="Bree Serif"/>
              <a:sym typeface="Bree Serif"/>
            </a:endParaRPr>
          </a:p>
          <a:p>
            <a:pPr marL="0" lvl="0" indent="0" algn="ctr" rtl="0">
              <a:spcBef>
                <a:spcPts val="0"/>
              </a:spcBef>
              <a:spcAft>
                <a:spcPts val="0"/>
              </a:spcAft>
              <a:buNone/>
            </a:pPr>
            <a:r>
              <a:rPr lang="en-US" sz="4000">
                <a:solidFill>
                  <a:schemeClr val="dk1"/>
                </a:solidFill>
                <a:latin typeface="Bree Serif"/>
                <a:ea typeface="Bree Serif"/>
                <a:cs typeface="Bree Serif"/>
                <a:sym typeface="Bree Serif"/>
              </a:rPr>
              <a:t>Life Savers</a:t>
            </a:r>
            <a:endParaRPr sz="4000">
              <a:solidFill>
                <a:schemeClr val="dk1"/>
              </a:solidFill>
              <a:latin typeface="Bree Serif"/>
              <a:ea typeface="Bree Serif"/>
              <a:cs typeface="Bree Serif"/>
              <a:sym typeface="Bree Serif"/>
            </a:endParaRPr>
          </a:p>
        </p:txBody>
      </p:sp>
      <p:sp>
        <p:nvSpPr>
          <p:cNvPr id="203" name="Google Shape;203;p33"/>
          <p:cNvSpPr txBox="1"/>
          <p:nvPr/>
        </p:nvSpPr>
        <p:spPr>
          <a:xfrm>
            <a:off x="1590450" y="955325"/>
            <a:ext cx="95523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600">
                <a:solidFill>
                  <a:schemeClr val="dk1"/>
                </a:solidFill>
                <a:latin typeface="Bree Serif"/>
                <a:ea typeface="Bree Serif"/>
                <a:cs typeface="Bree Serif"/>
                <a:sym typeface="Bree Serif"/>
              </a:rPr>
              <a:t>How Full Is Your Bucket</a:t>
            </a:r>
            <a:endParaRPr sz="7600">
              <a:solidFill>
                <a:schemeClr val="dk1"/>
              </a:solidFill>
              <a:latin typeface="Bree Serif"/>
              <a:ea typeface="Bree Serif"/>
              <a:cs typeface="Bree Serif"/>
              <a:sym typeface="Bree Serif"/>
            </a:endParaRPr>
          </a:p>
          <a:p>
            <a:pPr marL="0" lvl="0" indent="0" algn="ctr" rtl="0">
              <a:spcBef>
                <a:spcPts val="0"/>
              </a:spcBef>
              <a:spcAft>
                <a:spcPts val="0"/>
              </a:spcAft>
              <a:buNone/>
            </a:pPr>
            <a:endParaRPr sz="2800">
              <a:solidFill>
                <a:schemeClr val="lt1"/>
              </a:solidFill>
              <a:latin typeface="Bree Serif"/>
              <a:ea typeface="Bree Serif"/>
              <a:cs typeface="Bree Serif"/>
              <a:sym typeface="Bree Serif"/>
            </a:endParaRPr>
          </a:p>
        </p:txBody>
      </p:sp>
      <p:pic>
        <p:nvPicPr>
          <p:cNvPr id="204" name="Google Shape;204;p33"/>
          <p:cNvPicPr preferRelativeResize="0"/>
          <p:nvPr/>
        </p:nvPicPr>
        <p:blipFill>
          <a:blip r:embed="rId4">
            <a:alphaModFix/>
          </a:blip>
          <a:stretch>
            <a:fillRect/>
          </a:stretch>
        </p:blipFill>
        <p:spPr>
          <a:xfrm>
            <a:off x="241075" y="4949975"/>
            <a:ext cx="1591850" cy="1591850"/>
          </a:xfrm>
          <a:prstGeom prst="rect">
            <a:avLst/>
          </a:prstGeom>
          <a:noFill/>
          <a:ln>
            <a:noFill/>
          </a:ln>
        </p:spPr>
      </p:pic>
      <p:pic>
        <p:nvPicPr>
          <p:cNvPr id="205" name="Google Shape;205;p33"/>
          <p:cNvPicPr preferRelativeResize="0"/>
          <p:nvPr/>
        </p:nvPicPr>
        <p:blipFill>
          <a:blip r:embed="rId5">
            <a:alphaModFix/>
          </a:blip>
          <a:stretch>
            <a:fillRect/>
          </a:stretch>
        </p:blipFill>
        <p:spPr>
          <a:xfrm>
            <a:off x="10238600" y="481988"/>
            <a:ext cx="1733550"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4"/>
          <p:cNvSpPr txBox="1"/>
          <p:nvPr/>
        </p:nvSpPr>
        <p:spPr>
          <a:xfrm>
            <a:off x="66625" y="3717650"/>
            <a:ext cx="1197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000">
              <a:solidFill>
                <a:schemeClr val="dk1"/>
              </a:solidFill>
              <a:latin typeface="Bree Serif"/>
              <a:ea typeface="Bree Serif"/>
              <a:cs typeface="Bree Serif"/>
              <a:sym typeface="Bree Serif"/>
            </a:endParaRPr>
          </a:p>
        </p:txBody>
      </p:sp>
      <p:sp>
        <p:nvSpPr>
          <p:cNvPr id="211" name="Google Shape;211;p34"/>
          <p:cNvSpPr txBox="1"/>
          <p:nvPr/>
        </p:nvSpPr>
        <p:spPr>
          <a:xfrm>
            <a:off x="2237775" y="1982100"/>
            <a:ext cx="8951100" cy="39558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Clr>
                <a:schemeClr val="dk1"/>
              </a:buClr>
              <a:buSzPts val="3100"/>
              <a:buFont typeface="Bree Serif"/>
              <a:buChar char="●"/>
            </a:pPr>
            <a:r>
              <a:rPr lang="en-US" sz="3100">
                <a:solidFill>
                  <a:schemeClr val="dk1"/>
                </a:solidFill>
                <a:latin typeface="Bree Serif"/>
                <a:ea typeface="Bree Serif"/>
                <a:cs typeface="Bree Serif"/>
                <a:sym typeface="Bree Serif"/>
              </a:rPr>
              <a:t>Yellow - Hike in the Woods or Lay on the Beach</a:t>
            </a:r>
            <a:endParaRPr sz="3100">
              <a:solidFill>
                <a:schemeClr val="dk1"/>
              </a:solidFill>
              <a:latin typeface="Bree Serif"/>
              <a:ea typeface="Bree Serif"/>
              <a:cs typeface="Bree Serif"/>
              <a:sym typeface="Bree Serif"/>
            </a:endParaRPr>
          </a:p>
          <a:p>
            <a:pPr marL="457200" lvl="0" indent="-425450" algn="l" rtl="0">
              <a:spcBef>
                <a:spcPts val="0"/>
              </a:spcBef>
              <a:spcAft>
                <a:spcPts val="0"/>
              </a:spcAft>
              <a:buClr>
                <a:schemeClr val="dk1"/>
              </a:buClr>
              <a:buSzPts val="3100"/>
              <a:buFont typeface="Bree Serif"/>
              <a:buChar char="●"/>
            </a:pPr>
            <a:r>
              <a:rPr lang="en-US" sz="3100">
                <a:solidFill>
                  <a:schemeClr val="dk1"/>
                </a:solidFill>
                <a:latin typeface="Bree Serif"/>
                <a:ea typeface="Bree Serif"/>
                <a:cs typeface="Bree Serif"/>
                <a:sym typeface="Bree Serif"/>
              </a:rPr>
              <a:t>Orange - Go on a Cruise or Travel in a Car Across the Country</a:t>
            </a:r>
            <a:endParaRPr sz="3100">
              <a:solidFill>
                <a:schemeClr val="dk1"/>
              </a:solidFill>
              <a:latin typeface="Bree Serif"/>
              <a:ea typeface="Bree Serif"/>
              <a:cs typeface="Bree Serif"/>
              <a:sym typeface="Bree Serif"/>
            </a:endParaRPr>
          </a:p>
          <a:p>
            <a:pPr marL="457200" lvl="0" indent="-425450" algn="l" rtl="0">
              <a:spcBef>
                <a:spcPts val="0"/>
              </a:spcBef>
              <a:spcAft>
                <a:spcPts val="0"/>
              </a:spcAft>
              <a:buClr>
                <a:schemeClr val="dk1"/>
              </a:buClr>
              <a:buSzPts val="3100"/>
              <a:buFont typeface="Bree Serif"/>
              <a:buChar char="●"/>
            </a:pPr>
            <a:r>
              <a:rPr lang="en-US" sz="3100">
                <a:solidFill>
                  <a:schemeClr val="dk1"/>
                </a:solidFill>
                <a:latin typeface="Bree Serif"/>
                <a:ea typeface="Bree Serif"/>
                <a:cs typeface="Bree Serif"/>
                <a:sym typeface="Bree Serif"/>
              </a:rPr>
              <a:t>Green - Visit a Family Member or Have them Visit You</a:t>
            </a:r>
            <a:endParaRPr sz="3100">
              <a:solidFill>
                <a:schemeClr val="dk1"/>
              </a:solidFill>
              <a:latin typeface="Bree Serif"/>
              <a:ea typeface="Bree Serif"/>
              <a:cs typeface="Bree Serif"/>
              <a:sym typeface="Bree Serif"/>
            </a:endParaRPr>
          </a:p>
          <a:p>
            <a:pPr marL="457200" lvl="0" indent="-425450" algn="l" rtl="0">
              <a:spcBef>
                <a:spcPts val="0"/>
              </a:spcBef>
              <a:spcAft>
                <a:spcPts val="0"/>
              </a:spcAft>
              <a:buClr>
                <a:schemeClr val="dk1"/>
              </a:buClr>
              <a:buSzPts val="3100"/>
              <a:buFont typeface="Bree Serif"/>
              <a:buChar char="●"/>
            </a:pPr>
            <a:r>
              <a:rPr lang="en-US" sz="3100">
                <a:solidFill>
                  <a:schemeClr val="dk1"/>
                </a:solidFill>
                <a:latin typeface="Bree Serif"/>
                <a:ea typeface="Bree Serif"/>
                <a:cs typeface="Bree Serif"/>
                <a:sym typeface="Bree Serif"/>
              </a:rPr>
              <a:t>Purple - Live in the City or the Country</a:t>
            </a:r>
            <a:endParaRPr sz="3100">
              <a:solidFill>
                <a:schemeClr val="dk1"/>
              </a:solidFill>
              <a:latin typeface="Bree Serif"/>
              <a:ea typeface="Bree Serif"/>
              <a:cs typeface="Bree Serif"/>
              <a:sym typeface="Bree Serif"/>
            </a:endParaRPr>
          </a:p>
          <a:p>
            <a:pPr marL="457200" lvl="0" indent="-425450" algn="l" rtl="0">
              <a:spcBef>
                <a:spcPts val="0"/>
              </a:spcBef>
              <a:spcAft>
                <a:spcPts val="0"/>
              </a:spcAft>
              <a:buClr>
                <a:schemeClr val="dk1"/>
              </a:buClr>
              <a:buSzPts val="3100"/>
              <a:buFont typeface="Bree Serif"/>
              <a:buChar char="●"/>
            </a:pPr>
            <a:r>
              <a:rPr lang="en-US" sz="3100">
                <a:solidFill>
                  <a:schemeClr val="dk1"/>
                </a:solidFill>
                <a:latin typeface="Bree Serif"/>
                <a:ea typeface="Bree Serif"/>
                <a:cs typeface="Bree Serif"/>
                <a:sym typeface="Bree Serif"/>
              </a:rPr>
              <a:t>Red - Take a Walk in the Rain or the Snow</a:t>
            </a:r>
            <a:endParaRPr sz="3100">
              <a:solidFill>
                <a:schemeClr val="dk1"/>
              </a:solidFill>
              <a:latin typeface="Bree Serif"/>
              <a:ea typeface="Bree Serif"/>
              <a:cs typeface="Bree Serif"/>
              <a:sym typeface="Bree Serif"/>
            </a:endParaRPr>
          </a:p>
          <a:p>
            <a:pPr marL="0" lvl="0" indent="0" algn="ctr" rtl="0">
              <a:spcBef>
                <a:spcPts val="0"/>
              </a:spcBef>
              <a:spcAft>
                <a:spcPts val="0"/>
              </a:spcAft>
              <a:buNone/>
            </a:pPr>
            <a:endParaRPr sz="2800">
              <a:solidFill>
                <a:schemeClr val="lt1"/>
              </a:solidFill>
              <a:latin typeface="Bree Serif"/>
              <a:ea typeface="Bree Serif"/>
              <a:cs typeface="Bree Serif"/>
              <a:sym typeface="Bree Serif"/>
            </a:endParaRPr>
          </a:p>
        </p:txBody>
      </p:sp>
      <p:pic>
        <p:nvPicPr>
          <p:cNvPr id="212" name="Google Shape;212;p34"/>
          <p:cNvPicPr preferRelativeResize="0"/>
          <p:nvPr/>
        </p:nvPicPr>
        <p:blipFill>
          <a:blip r:embed="rId4">
            <a:alphaModFix/>
          </a:blip>
          <a:stretch>
            <a:fillRect/>
          </a:stretch>
        </p:blipFill>
        <p:spPr>
          <a:xfrm>
            <a:off x="241075" y="4949975"/>
            <a:ext cx="1591850" cy="1591850"/>
          </a:xfrm>
          <a:prstGeom prst="rect">
            <a:avLst/>
          </a:prstGeom>
          <a:noFill/>
          <a:ln>
            <a:noFill/>
          </a:ln>
        </p:spPr>
      </p:pic>
      <p:sp>
        <p:nvSpPr>
          <p:cNvPr id="213" name="Google Shape;213;p34"/>
          <p:cNvSpPr txBox="1"/>
          <p:nvPr/>
        </p:nvSpPr>
        <p:spPr>
          <a:xfrm>
            <a:off x="3665325" y="1061025"/>
            <a:ext cx="7311300" cy="10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3700">
                <a:solidFill>
                  <a:schemeClr val="dk1"/>
                </a:solidFill>
                <a:latin typeface="Bree Serif"/>
                <a:ea typeface="Bree Serif"/>
                <a:cs typeface="Bree Serif"/>
                <a:sym typeface="Bree Serif"/>
              </a:rPr>
              <a:t>Would You Rather… and Why?</a:t>
            </a:r>
            <a:endParaRPr sz="2800">
              <a:solidFill>
                <a:schemeClr val="dk1"/>
              </a:solidFill>
              <a:latin typeface="Calibri"/>
              <a:ea typeface="Calibri"/>
              <a:cs typeface="Calibri"/>
              <a:sym typeface="Calibri"/>
            </a:endParaRPr>
          </a:p>
        </p:txBody>
      </p:sp>
      <p:pic>
        <p:nvPicPr>
          <p:cNvPr id="214" name="Google Shape;214;p34"/>
          <p:cNvPicPr preferRelativeResize="0"/>
          <p:nvPr/>
        </p:nvPicPr>
        <p:blipFill>
          <a:blip r:embed="rId5">
            <a:alphaModFix/>
          </a:blip>
          <a:stretch>
            <a:fillRect/>
          </a:stretch>
        </p:blipFill>
        <p:spPr>
          <a:xfrm>
            <a:off x="152400" y="152400"/>
            <a:ext cx="2151250" cy="1351200"/>
          </a:xfrm>
          <a:prstGeom prst="rect">
            <a:avLst/>
          </a:prstGeom>
          <a:noFill/>
          <a:ln>
            <a:noFill/>
          </a:ln>
        </p:spPr>
      </p:pic>
      <p:pic>
        <p:nvPicPr>
          <p:cNvPr id="215" name="Google Shape;215;p34"/>
          <p:cNvPicPr preferRelativeResize="0"/>
          <p:nvPr/>
        </p:nvPicPr>
        <p:blipFill>
          <a:blip r:embed="rId6">
            <a:alphaModFix/>
          </a:blip>
          <a:stretch>
            <a:fillRect/>
          </a:stretch>
        </p:blipFill>
        <p:spPr>
          <a:xfrm>
            <a:off x="9963574" y="5407447"/>
            <a:ext cx="2151250" cy="13706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p35"/>
          <p:cNvSpPr txBox="1"/>
          <p:nvPr/>
        </p:nvSpPr>
        <p:spPr>
          <a:xfrm>
            <a:off x="66625" y="3717650"/>
            <a:ext cx="119715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a:solidFill>
                  <a:schemeClr val="dk1"/>
                </a:solidFill>
                <a:latin typeface="Bree Serif"/>
                <a:ea typeface="Bree Serif"/>
                <a:cs typeface="Bree Serif"/>
                <a:sym typeface="Bree Serif"/>
              </a:rPr>
              <a:t>By</a:t>
            </a:r>
            <a:endParaRPr sz="4000">
              <a:solidFill>
                <a:schemeClr val="dk1"/>
              </a:solidFill>
              <a:latin typeface="Bree Serif"/>
              <a:ea typeface="Bree Serif"/>
              <a:cs typeface="Bree Serif"/>
              <a:sym typeface="Bree Serif"/>
            </a:endParaRPr>
          </a:p>
          <a:p>
            <a:pPr marL="0" lvl="0" indent="0" algn="ctr" rtl="0">
              <a:spcBef>
                <a:spcPts val="0"/>
              </a:spcBef>
              <a:spcAft>
                <a:spcPts val="0"/>
              </a:spcAft>
              <a:buNone/>
            </a:pPr>
            <a:r>
              <a:rPr lang="en-US" sz="4000">
                <a:solidFill>
                  <a:schemeClr val="dk1"/>
                </a:solidFill>
                <a:latin typeface="Bree Serif"/>
                <a:ea typeface="Bree Serif"/>
                <a:cs typeface="Bree Serif"/>
                <a:sym typeface="Bree Serif"/>
              </a:rPr>
              <a:t>Tom Rath and Donald O.Clifton, Ph.D.</a:t>
            </a:r>
            <a:endParaRPr sz="4000">
              <a:solidFill>
                <a:schemeClr val="dk1"/>
              </a:solidFill>
              <a:latin typeface="Bree Serif"/>
              <a:ea typeface="Bree Serif"/>
              <a:cs typeface="Bree Serif"/>
              <a:sym typeface="Bree Serif"/>
            </a:endParaRPr>
          </a:p>
        </p:txBody>
      </p:sp>
      <p:sp>
        <p:nvSpPr>
          <p:cNvPr id="221" name="Google Shape;221;p35"/>
          <p:cNvSpPr txBox="1"/>
          <p:nvPr/>
        </p:nvSpPr>
        <p:spPr>
          <a:xfrm>
            <a:off x="1590450" y="955325"/>
            <a:ext cx="95523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600">
                <a:solidFill>
                  <a:schemeClr val="dk1"/>
                </a:solidFill>
                <a:latin typeface="Bree Serif"/>
                <a:ea typeface="Bree Serif"/>
                <a:cs typeface="Bree Serif"/>
                <a:sym typeface="Bree Serif"/>
              </a:rPr>
              <a:t>How Full Is Your Bucket</a:t>
            </a:r>
            <a:endParaRPr sz="7600">
              <a:solidFill>
                <a:schemeClr val="dk1"/>
              </a:solidFill>
              <a:latin typeface="Bree Serif"/>
              <a:ea typeface="Bree Serif"/>
              <a:cs typeface="Bree Serif"/>
              <a:sym typeface="Bree Serif"/>
            </a:endParaRPr>
          </a:p>
          <a:p>
            <a:pPr marL="0" lvl="0" indent="0" algn="ctr" rtl="0">
              <a:spcBef>
                <a:spcPts val="0"/>
              </a:spcBef>
              <a:spcAft>
                <a:spcPts val="0"/>
              </a:spcAft>
              <a:buNone/>
            </a:pPr>
            <a:endParaRPr sz="2800">
              <a:solidFill>
                <a:schemeClr val="lt1"/>
              </a:solidFill>
              <a:latin typeface="Bree Serif"/>
              <a:ea typeface="Bree Serif"/>
              <a:cs typeface="Bree Serif"/>
              <a:sym typeface="Bree Serif"/>
            </a:endParaRPr>
          </a:p>
        </p:txBody>
      </p:sp>
      <p:pic>
        <p:nvPicPr>
          <p:cNvPr id="222" name="Google Shape;222;p35"/>
          <p:cNvPicPr preferRelativeResize="0"/>
          <p:nvPr/>
        </p:nvPicPr>
        <p:blipFill>
          <a:blip r:embed="rId4">
            <a:alphaModFix/>
          </a:blip>
          <a:stretch>
            <a:fillRect/>
          </a:stretch>
        </p:blipFill>
        <p:spPr>
          <a:xfrm>
            <a:off x="241075" y="4949975"/>
            <a:ext cx="1591850" cy="1591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6"/>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Who Was Donald O. Clifton?</a:t>
            </a:r>
            <a:endParaRPr sz="4500">
              <a:solidFill>
                <a:schemeClr val="dk1"/>
              </a:solidFill>
              <a:latin typeface="Calibri"/>
              <a:ea typeface="Calibri"/>
              <a:cs typeface="Calibri"/>
              <a:sym typeface="Calibri"/>
            </a:endParaRPr>
          </a:p>
        </p:txBody>
      </p:sp>
      <p:sp>
        <p:nvSpPr>
          <p:cNvPr id="228" name="Google Shape;228;p36"/>
          <p:cNvSpPr txBox="1"/>
          <p:nvPr/>
        </p:nvSpPr>
        <p:spPr>
          <a:xfrm>
            <a:off x="1526425" y="1831700"/>
            <a:ext cx="9747300" cy="32274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1950’s - University of Nebraska psychology professor</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1960’s - 1980’s - Researched “what is right with people”</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2001 - Wrote the book “Now Discover Your Strengths</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2002 - Recognized by the American Psychological Association as the “Grandfather of Positive Psychology and the “Father of Strengths Psychology”</a:t>
            </a:r>
            <a:endParaRPr sz="2800">
              <a:solidFill>
                <a:schemeClr val="dk1"/>
              </a:solidFill>
              <a:latin typeface="Calibri"/>
              <a:ea typeface="Calibri"/>
              <a:cs typeface="Calibri"/>
              <a:sym typeface="Calibri"/>
            </a:endParaRPr>
          </a:p>
        </p:txBody>
      </p:sp>
      <p:pic>
        <p:nvPicPr>
          <p:cNvPr id="229" name="Google Shape;229;p36"/>
          <p:cNvPicPr preferRelativeResize="0"/>
          <p:nvPr/>
        </p:nvPicPr>
        <p:blipFill>
          <a:blip r:embed="rId4">
            <a:alphaModFix/>
          </a:blip>
          <a:stretch>
            <a:fillRect/>
          </a:stretch>
        </p:blipFill>
        <p:spPr>
          <a:xfrm>
            <a:off x="4895275" y="4637950"/>
            <a:ext cx="2401450" cy="205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Google Shape;234;p37"/>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The Theory of the Dipper and the Bucket</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35" name="Google Shape;235;p37"/>
          <p:cNvSpPr txBox="1"/>
          <p:nvPr/>
        </p:nvSpPr>
        <p:spPr>
          <a:xfrm>
            <a:off x="1526425" y="1831700"/>
            <a:ext cx="9747300" cy="37101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Each of us has an invisible bucket.  </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Each of us also has an invisible dipper. </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 full bucket gives us a positive outlook and renewed energy.  </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An empty bucket poisons our outlook, zaps our energy, and undermines our will.  </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Every moment of every day we have a choice: </a:t>
            </a:r>
            <a:endParaRPr sz="28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We can fill one another’s buckets, or </a:t>
            </a:r>
            <a:endParaRPr sz="28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We can dip from them.  </a:t>
            </a:r>
            <a:endParaRPr sz="2800">
              <a:solidFill>
                <a:schemeClr val="dk1"/>
              </a:solidFill>
              <a:latin typeface="Calibri"/>
              <a:ea typeface="Calibri"/>
              <a:cs typeface="Calibri"/>
              <a:sym typeface="Calibri"/>
            </a:endParaRPr>
          </a:p>
        </p:txBody>
      </p:sp>
      <p:pic>
        <p:nvPicPr>
          <p:cNvPr id="236" name="Google Shape;236;p37"/>
          <p:cNvPicPr preferRelativeResize="0"/>
          <p:nvPr/>
        </p:nvPicPr>
        <p:blipFill>
          <a:blip r:embed="rId4">
            <a:alphaModFix/>
          </a:blip>
          <a:stretch>
            <a:fillRect/>
          </a:stretch>
        </p:blipFill>
        <p:spPr>
          <a:xfrm>
            <a:off x="9054875" y="3964900"/>
            <a:ext cx="1924450" cy="25700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38"/>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Bucket Dipping</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42" name="Google Shape;242;p38"/>
          <p:cNvSpPr txBox="1"/>
          <p:nvPr/>
        </p:nvSpPr>
        <p:spPr>
          <a:xfrm>
            <a:off x="1222350" y="1831700"/>
            <a:ext cx="9747300" cy="37101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US" sz="3000">
                <a:solidFill>
                  <a:schemeClr val="dk1"/>
                </a:solidFill>
                <a:latin typeface="Calibri"/>
                <a:ea typeface="Calibri"/>
                <a:cs typeface="Calibri"/>
                <a:sym typeface="Calibri"/>
              </a:rPr>
              <a:t>Bucket Dipping can have a terrible impact.</a:t>
            </a:r>
            <a:endParaRPr sz="30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243" name="Google Shape;243;p38"/>
          <p:cNvPicPr preferRelativeResize="0"/>
          <p:nvPr/>
        </p:nvPicPr>
        <p:blipFill>
          <a:blip r:embed="rId4">
            <a:alphaModFix/>
          </a:blip>
          <a:stretch>
            <a:fillRect/>
          </a:stretch>
        </p:blipFill>
        <p:spPr>
          <a:xfrm>
            <a:off x="4191775" y="2923175"/>
            <a:ext cx="3762375" cy="238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9"/>
          <p:cNvSpPr txBox="1"/>
          <p:nvPr/>
        </p:nvSpPr>
        <p:spPr>
          <a:xfrm>
            <a:off x="1166625" y="785025"/>
            <a:ext cx="9812700" cy="94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chemeClr val="dk1"/>
                </a:solidFill>
                <a:latin typeface="Calibri"/>
                <a:ea typeface="Calibri"/>
                <a:cs typeface="Calibri"/>
                <a:sym typeface="Calibri"/>
              </a:rPr>
              <a:t>Bucket Filling</a:t>
            </a:r>
            <a:endParaRPr sz="4500">
              <a:solidFill>
                <a:schemeClr val="dk1"/>
              </a:solidFill>
              <a:latin typeface="Calibri"/>
              <a:ea typeface="Calibri"/>
              <a:cs typeface="Calibri"/>
              <a:sym typeface="Calibri"/>
            </a:endParaRPr>
          </a:p>
          <a:p>
            <a:pPr marL="0" lvl="0" indent="0" algn="ctr" rtl="0">
              <a:spcBef>
                <a:spcPts val="0"/>
              </a:spcBef>
              <a:spcAft>
                <a:spcPts val="0"/>
              </a:spcAft>
              <a:buNone/>
            </a:pPr>
            <a:r>
              <a:rPr lang="en-US" sz="4500">
                <a:solidFill>
                  <a:schemeClr val="dk1"/>
                </a:solidFill>
                <a:latin typeface="Calibri"/>
                <a:ea typeface="Calibri"/>
                <a:cs typeface="Calibri"/>
                <a:sym typeface="Calibri"/>
              </a:rPr>
              <a:t>Recognition and Praise</a:t>
            </a:r>
            <a:endParaRPr sz="4500">
              <a:solidFill>
                <a:schemeClr val="dk1"/>
              </a:solidFill>
              <a:latin typeface="Calibri"/>
              <a:ea typeface="Calibri"/>
              <a:cs typeface="Calibri"/>
              <a:sym typeface="Calibri"/>
            </a:endParaRPr>
          </a:p>
          <a:p>
            <a:pPr marL="0" lvl="0" indent="0" algn="ctr" rtl="0">
              <a:spcBef>
                <a:spcPts val="0"/>
              </a:spcBef>
              <a:spcAft>
                <a:spcPts val="0"/>
              </a:spcAft>
              <a:buNone/>
            </a:pPr>
            <a:endParaRPr sz="4500">
              <a:solidFill>
                <a:schemeClr val="dk1"/>
              </a:solidFill>
              <a:latin typeface="Calibri"/>
              <a:ea typeface="Calibri"/>
              <a:cs typeface="Calibri"/>
              <a:sym typeface="Calibri"/>
            </a:endParaRPr>
          </a:p>
        </p:txBody>
      </p:sp>
      <p:sp>
        <p:nvSpPr>
          <p:cNvPr id="249" name="Google Shape;249;p39"/>
          <p:cNvSpPr txBox="1"/>
          <p:nvPr/>
        </p:nvSpPr>
        <p:spPr>
          <a:xfrm>
            <a:off x="4140275" y="2480450"/>
            <a:ext cx="4548600" cy="27198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Productivity</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Engagement</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Retention</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Customer satisfaction</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Safety</a:t>
            </a:r>
            <a:endParaRPr sz="2800">
              <a:solidFill>
                <a:schemeClr val="dk1"/>
              </a:solidFill>
              <a:latin typeface="Calibri"/>
              <a:ea typeface="Calibri"/>
              <a:cs typeface="Calibri"/>
              <a:sym typeface="Calibri"/>
            </a:endParaRPr>
          </a:p>
        </p:txBody>
      </p:sp>
      <p:pic>
        <p:nvPicPr>
          <p:cNvPr id="250" name="Google Shape;250;p39"/>
          <p:cNvPicPr preferRelativeResize="0"/>
          <p:nvPr/>
        </p:nvPicPr>
        <p:blipFill>
          <a:blip r:embed="rId4">
            <a:alphaModFix/>
          </a:blip>
          <a:stretch>
            <a:fillRect/>
          </a:stretch>
        </p:blipFill>
        <p:spPr>
          <a:xfrm>
            <a:off x="727150" y="1650875"/>
            <a:ext cx="1998275" cy="3204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3441</Words>
  <Application>Microsoft Office PowerPoint</Application>
  <PresentationFormat>Widescreen</PresentationFormat>
  <Paragraphs>392</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Calibri</vt:lpstr>
      <vt:lpstr>Arial</vt:lpstr>
      <vt:lpstr>Bree Serif</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West</dc:creator>
  <cp:lastModifiedBy>Jeremy West</cp:lastModifiedBy>
  <cp:revision>1</cp:revision>
  <dcterms:modified xsi:type="dcterms:W3CDTF">2024-02-13T20:38:02Z</dcterms:modified>
</cp:coreProperties>
</file>